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96" r:id="rId2"/>
    <p:sldId id="256" r:id="rId3"/>
    <p:sldId id="260" r:id="rId4"/>
    <p:sldId id="290" r:id="rId5"/>
    <p:sldId id="291" r:id="rId6"/>
    <p:sldId id="292" r:id="rId7"/>
    <p:sldId id="293" r:id="rId8"/>
    <p:sldId id="298" r:id="rId9"/>
    <p:sldId id="300" r:id="rId10"/>
    <p:sldId id="301" r:id="rId11"/>
    <p:sldId id="302" r:id="rId12"/>
    <p:sldId id="303" r:id="rId13"/>
    <p:sldId id="288" r:id="rId14"/>
    <p:sldId id="257" r:id="rId15"/>
    <p:sldId id="258" r:id="rId16"/>
    <p:sldId id="259" r:id="rId17"/>
    <p:sldId id="261" r:id="rId18"/>
    <p:sldId id="265" r:id="rId19"/>
    <p:sldId id="268" r:id="rId20"/>
    <p:sldId id="269" r:id="rId21"/>
    <p:sldId id="264" r:id="rId22"/>
    <p:sldId id="266" r:id="rId23"/>
    <p:sldId id="297" r:id="rId24"/>
    <p:sldId id="274" r:id="rId25"/>
    <p:sldId id="284" r:id="rId26"/>
    <p:sldId id="295" r:id="rId27"/>
    <p:sldId id="277" r:id="rId28"/>
    <p:sldId id="279" r:id="rId29"/>
    <p:sldId id="285" r:id="rId30"/>
    <p:sldId id="280" r:id="rId31"/>
    <p:sldId id="281" r:id="rId32"/>
    <p:sldId id="286" r:id="rId33"/>
    <p:sldId id="299" r:id="rId34"/>
    <p:sldId id="267"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4660"/>
  </p:normalViewPr>
  <p:slideViewPr>
    <p:cSldViewPr>
      <p:cViewPr>
        <p:scale>
          <a:sx n="76" d="100"/>
          <a:sy n="76" d="100"/>
        </p:scale>
        <p:origin x="-1218" y="21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ur-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7D34FC8C-3DA0-4495-A2C4-D1A283AEF7FF}" type="datetimeFigureOut">
              <a:rPr lang="ur-PK" smtClean="0"/>
              <a:t>12/04/1445</a:t>
            </a:fld>
            <a:endParaRPr lang="ur-PK"/>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ur-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r-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ur-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3CD8E5D1-B118-4639-BDB9-2C55F62B4E94}" type="slidenum">
              <a:rPr lang="ur-PK" smtClean="0"/>
              <a:t>‹#›</a:t>
            </a:fld>
            <a:endParaRPr lang="ur-PK"/>
          </a:p>
        </p:txBody>
      </p:sp>
    </p:spTree>
    <p:extLst>
      <p:ext uri="{BB962C8B-B14F-4D97-AF65-F5344CB8AC3E}">
        <p14:creationId xmlns:p14="http://schemas.microsoft.com/office/powerpoint/2010/main" val="1340975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9FDCD8A-4058-435E-929E-4B48BD7F2104}"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86A838-882A-49A8-8245-F7A4E1F56AF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FDCD8A-4058-435E-929E-4B48BD7F2104}"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86A838-882A-49A8-8245-F7A4E1F56AF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FDCD8A-4058-435E-929E-4B48BD7F2104}"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86A838-882A-49A8-8245-F7A4E1F56AF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FDCD8A-4058-435E-929E-4B48BD7F2104}"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86A838-882A-49A8-8245-F7A4E1F56AF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FDCD8A-4058-435E-929E-4B48BD7F2104}"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86A838-882A-49A8-8245-F7A4E1F56AF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9FDCD8A-4058-435E-929E-4B48BD7F2104}"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86A838-882A-49A8-8245-F7A4E1F56AF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FDCD8A-4058-435E-929E-4B48BD7F2104}" type="datetimeFigureOut">
              <a:rPr lang="en-US" smtClean="0"/>
              <a:t>10/26/2023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86A838-882A-49A8-8245-F7A4E1F56AF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FDCD8A-4058-435E-929E-4B48BD7F2104}" type="datetimeFigureOut">
              <a:rPr lang="en-US" smtClean="0"/>
              <a:t>10/26/2023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86A838-882A-49A8-8245-F7A4E1F56AF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FDCD8A-4058-435E-929E-4B48BD7F2104}" type="datetimeFigureOut">
              <a:rPr lang="en-US" smtClean="0"/>
              <a:t>10/26/2023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86A838-882A-49A8-8245-F7A4E1F56AF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FDCD8A-4058-435E-929E-4B48BD7F2104}"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86A838-882A-49A8-8245-F7A4E1F56AFC}"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9FDCD8A-4058-435E-929E-4B48BD7F2104}" type="datetimeFigureOut">
              <a:rPr lang="en-US" smtClean="0"/>
              <a:t>10/26/2023</a:t>
            </a:fld>
            <a:endParaRPr lang="en-US"/>
          </a:p>
        </p:txBody>
      </p:sp>
      <p:sp>
        <p:nvSpPr>
          <p:cNvPr id="9" name="Slide Number Placeholder 8"/>
          <p:cNvSpPr>
            <a:spLocks noGrp="1"/>
          </p:cNvSpPr>
          <p:nvPr>
            <p:ph type="sldNum" sz="quarter" idx="11"/>
          </p:nvPr>
        </p:nvSpPr>
        <p:spPr/>
        <p:txBody>
          <a:bodyPr/>
          <a:lstStyle/>
          <a:p>
            <a:fld id="{3886A838-882A-49A8-8245-F7A4E1F56AFC}"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3886A838-882A-49A8-8245-F7A4E1F56AFC}"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59FDCD8A-4058-435E-929E-4B48BD7F2104}" type="datetimeFigureOut">
              <a:rPr lang="en-US" smtClean="0"/>
              <a:t>10/26/2023</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b="1" i="1" u="sng" dirty="0" smtClean="0"/>
              <a:t>INTRODUCTION TO CONIC AND ITS PARTS</a:t>
            </a:r>
            <a:endParaRPr lang="en-US" sz="6000" b="1" i="1" u="sng" dirty="0"/>
          </a:p>
        </p:txBody>
      </p:sp>
      <p:sp>
        <p:nvSpPr>
          <p:cNvPr id="3" name="Subtitle 2"/>
          <p:cNvSpPr>
            <a:spLocks noGrp="1"/>
          </p:cNvSpPr>
          <p:nvPr>
            <p:ph type="subTitle" idx="1"/>
          </p:nvPr>
        </p:nvSpPr>
        <p:spPr/>
        <p:txBody>
          <a:bodyPr>
            <a:normAutofit lnSpcReduction="10000"/>
          </a:bodyPr>
          <a:lstStyle/>
          <a:p>
            <a:pPr marL="342900" indent="-342900">
              <a:buFont typeface="Arial" pitchFamily="34" charset="0"/>
              <a:buChar char="•"/>
            </a:pPr>
            <a:r>
              <a:rPr lang="en-US" dirty="0" smtClean="0"/>
              <a:t>INTRODUCTION OF EACH AND EVERY PARTS.</a:t>
            </a:r>
          </a:p>
          <a:p>
            <a:pPr marL="342900" indent="-342900">
              <a:buFont typeface="Arial" pitchFamily="34" charset="0"/>
              <a:buChar char="•"/>
            </a:pPr>
            <a:r>
              <a:rPr lang="en-US" dirty="0" smtClean="0"/>
              <a:t>EXAMPLE QUESTION WITH SOLUTION</a:t>
            </a:r>
          </a:p>
          <a:p>
            <a:pPr marL="342900" indent="-342900">
              <a:buFont typeface="Arial" pitchFamily="34" charset="0"/>
              <a:buChar char="•"/>
            </a:pPr>
            <a:r>
              <a:rPr lang="en-US" dirty="0" smtClean="0"/>
              <a:t>PRACTICE HOMEWORKS QUESTIONS</a:t>
            </a:r>
            <a:endParaRPr lang="en-US" dirty="0"/>
          </a:p>
        </p:txBody>
      </p:sp>
    </p:spTree>
    <p:extLst>
      <p:ext uri="{BB962C8B-B14F-4D97-AF65-F5344CB8AC3E}">
        <p14:creationId xmlns:p14="http://schemas.microsoft.com/office/powerpoint/2010/main" val="1568156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7924800" cy="1143000"/>
          </a:xfrm>
        </p:spPr>
        <p:txBody>
          <a:bodyPr/>
          <a:lstStyle/>
          <a:p>
            <a:pPr lvl="0"/>
            <a:r>
              <a:rPr lang="en-US" sz="4800" b="1" u="sng" dirty="0">
                <a:solidFill>
                  <a:schemeClr val="dk1"/>
                </a:solidFill>
              </a:rPr>
              <a:t>CIRCLE:</a:t>
            </a:r>
            <a:r>
              <a:rPr lang="en-US" sz="4800" u="sng" dirty="0">
                <a:solidFill>
                  <a:schemeClr val="dk1"/>
                </a:solidFill>
              </a:rPr>
              <a:t> </a:t>
            </a:r>
            <a:r>
              <a:rPr lang="en-US" sz="3600" u="sng" dirty="0">
                <a:solidFill>
                  <a:schemeClr val="dk1"/>
                </a:solidFill>
              </a:rPr>
              <a:t>     </a:t>
            </a:r>
            <a:r>
              <a:rPr lang="en-US" sz="4800" u="sng" dirty="0">
                <a:solidFill>
                  <a:schemeClr val="dk1"/>
                </a:solidFill>
              </a:rPr>
              <a:t>   </a:t>
            </a:r>
            <a:endParaRPr lang="en-US" dirty="0"/>
          </a:p>
        </p:txBody>
      </p:sp>
      <p:sp>
        <p:nvSpPr>
          <p:cNvPr id="3" name="Content Placeholder 2"/>
          <p:cNvSpPr>
            <a:spLocks noGrp="1"/>
          </p:cNvSpPr>
          <p:nvPr>
            <p:ph idx="1"/>
          </p:nvPr>
        </p:nvSpPr>
        <p:spPr>
          <a:xfrm>
            <a:off x="152400" y="1371600"/>
            <a:ext cx="8153400" cy="5410200"/>
          </a:xfrm>
        </p:spPr>
        <p:txBody>
          <a:bodyPr>
            <a:normAutofit fontScale="85000" lnSpcReduction="20000"/>
          </a:bodyPr>
          <a:lstStyle/>
          <a:p>
            <a:pPr marL="0" lvl="0" indent="0">
              <a:lnSpc>
                <a:spcPct val="115000"/>
              </a:lnSpc>
              <a:spcBef>
                <a:spcPts val="1200"/>
              </a:spcBef>
              <a:buClr>
                <a:schemeClr val="dk1"/>
              </a:buClr>
              <a:buSzPts val="1100"/>
              <a:buNone/>
            </a:pPr>
            <a:r>
              <a:rPr lang="en-US" sz="2400" dirty="0">
                <a:solidFill>
                  <a:schemeClr val="dk1"/>
                </a:solidFill>
              </a:rPr>
              <a:t>Circle is a round shaped figure that has no edge of corners.</a:t>
            </a:r>
          </a:p>
          <a:p>
            <a:pPr marL="0" lvl="0" indent="0">
              <a:lnSpc>
                <a:spcPct val="115000"/>
              </a:lnSpc>
              <a:spcBef>
                <a:spcPts val="1200"/>
              </a:spcBef>
              <a:buClr>
                <a:schemeClr val="dk1"/>
              </a:buClr>
              <a:buSzPts val="1100"/>
              <a:buNone/>
            </a:pPr>
            <a:r>
              <a:rPr lang="en-US" sz="2400" dirty="0">
                <a:solidFill>
                  <a:schemeClr val="dk1"/>
                </a:solidFill>
              </a:rPr>
              <a:t>The shape or object which has 360 degree is called circle.</a:t>
            </a:r>
          </a:p>
          <a:p>
            <a:pPr marL="0" lvl="0" indent="0">
              <a:lnSpc>
                <a:spcPct val="115000"/>
              </a:lnSpc>
              <a:spcBef>
                <a:spcPts val="1200"/>
              </a:spcBef>
              <a:buClr>
                <a:schemeClr val="dk1"/>
              </a:buClr>
              <a:buSzPts val="1100"/>
              <a:buNone/>
            </a:pPr>
            <a:r>
              <a:rPr lang="en-US" sz="2400" b="1" u="sng" dirty="0">
                <a:solidFill>
                  <a:schemeClr val="dk1"/>
                </a:solidFill>
              </a:rPr>
              <a:t>DEFINITION:</a:t>
            </a:r>
          </a:p>
          <a:p>
            <a:pPr marL="0" lvl="0" indent="0">
              <a:lnSpc>
                <a:spcPct val="115000"/>
              </a:lnSpc>
              <a:spcBef>
                <a:spcPts val="1200"/>
              </a:spcBef>
              <a:buClr>
                <a:schemeClr val="dk1"/>
              </a:buClr>
              <a:buSzPts val="1100"/>
              <a:buNone/>
            </a:pPr>
            <a:r>
              <a:rPr lang="en-US" sz="2400" dirty="0">
                <a:solidFill>
                  <a:schemeClr val="dk1"/>
                </a:solidFill>
              </a:rPr>
              <a:t>                     As we know that circle is a round figure whose boundary (the circumference) consists of points equidistant From a fixed point (the center)</a:t>
            </a:r>
          </a:p>
          <a:p>
            <a:pPr marL="0" lvl="0" indent="0">
              <a:lnSpc>
                <a:spcPct val="115000"/>
              </a:lnSpc>
              <a:spcBef>
                <a:spcPts val="1200"/>
              </a:spcBef>
              <a:buClr>
                <a:schemeClr val="dk1"/>
              </a:buClr>
              <a:buSzPts val="1100"/>
              <a:buNone/>
            </a:pPr>
            <a:r>
              <a:rPr lang="en-US" sz="2400" b="1" u="sng" dirty="0">
                <a:solidFill>
                  <a:schemeClr val="dk1"/>
                </a:solidFill>
              </a:rPr>
              <a:t>PROPERTIES:</a:t>
            </a:r>
          </a:p>
          <a:p>
            <a:pPr marL="0" lvl="0" indent="0">
              <a:lnSpc>
                <a:spcPct val="115000"/>
              </a:lnSpc>
              <a:spcBef>
                <a:spcPts val="1200"/>
              </a:spcBef>
              <a:buClr>
                <a:schemeClr val="dk1"/>
              </a:buClr>
              <a:buSzPts val="1100"/>
              <a:buNone/>
            </a:pPr>
            <a:r>
              <a:rPr lang="en-US" sz="2400" dirty="0">
                <a:solidFill>
                  <a:schemeClr val="dk1"/>
                </a:solidFill>
              </a:rPr>
              <a:t>There are three main properties of circle:</a:t>
            </a:r>
          </a:p>
          <a:p>
            <a:pPr marL="0" lvl="0" indent="0">
              <a:lnSpc>
                <a:spcPct val="115000"/>
              </a:lnSpc>
              <a:spcBef>
                <a:spcPts val="1200"/>
              </a:spcBef>
              <a:buClr>
                <a:schemeClr val="dk1"/>
              </a:buClr>
              <a:buSzPts val="1100"/>
              <a:buNone/>
            </a:pPr>
            <a:r>
              <a:rPr lang="en-US" sz="2400" dirty="0">
                <a:solidFill>
                  <a:schemeClr val="dk1"/>
                </a:solidFill>
              </a:rPr>
              <a:t>1.</a:t>
            </a:r>
            <a:r>
              <a:rPr lang="en-US" sz="800" dirty="0">
                <a:solidFill>
                  <a:schemeClr val="dk1"/>
                </a:solidFill>
                <a:latin typeface="Times New Roman"/>
                <a:ea typeface="Times New Roman"/>
                <a:cs typeface="Times New Roman"/>
                <a:sym typeface="Times New Roman"/>
              </a:rPr>
              <a:t>   </a:t>
            </a:r>
            <a:r>
              <a:rPr lang="en-US" sz="2400" b="1" u="sng" dirty="0" err="1">
                <a:solidFill>
                  <a:schemeClr val="dk1"/>
                </a:solidFill>
              </a:rPr>
              <a:t>CIRCUMFERENCE:</a:t>
            </a:r>
            <a:r>
              <a:rPr lang="en-US" sz="2400" dirty="0" err="1">
                <a:solidFill>
                  <a:schemeClr val="dk1"/>
                </a:solidFill>
              </a:rPr>
              <a:t>The</a:t>
            </a:r>
            <a:r>
              <a:rPr lang="en-US" sz="2400" dirty="0">
                <a:solidFill>
                  <a:schemeClr val="dk1"/>
                </a:solidFill>
              </a:rPr>
              <a:t> circumference is the distance around the outer edge of a circle.</a:t>
            </a:r>
          </a:p>
          <a:p>
            <a:pPr marL="0" lvl="0" indent="0">
              <a:lnSpc>
                <a:spcPct val="115000"/>
              </a:lnSpc>
              <a:spcBef>
                <a:spcPts val="1200"/>
              </a:spcBef>
              <a:buClr>
                <a:schemeClr val="dk1"/>
              </a:buClr>
              <a:buSzPts val="1100"/>
              <a:buNone/>
            </a:pPr>
            <a:r>
              <a:rPr lang="en-US" sz="2400" dirty="0">
                <a:solidFill>
                  <a:schemeClr val="dk1"/>
                </a:solidFill>
              </a:rPr>
              <a:t>2.</a:t>
            </a:r>
            <a:r>
              <a:rPr lang="en-US" sz="800" dirty="0">
                <a:solidFill>
                  <a:schemeClr val="dk1"/>
                </a:solidFill>
                <a:latin typeface="Times New Roman"/>
                <a:ea typeface="Times New Roman"/>
                <a:cs typeface="Times New Roman"/>
                <a:sym typeface="Times New Roman"/>
              </a:rPr>
              <a:t>   </a:t>
            </a:r>
            <a:r>
              <a:rPr lang="en-US" sz="2400" b="1" u="sng" dirty="0">
                <a:solidFill>
                  <a:schemeClr val="dk1"/>
                </a:solidFill>
              </a:rPr>
              <a:t>DIAMETER:</a:t>
            </a:r>
            <a:r>
              <a:rPr lang="en-US" sz="2400" dirty="0">
                <a:solidFill>
                  <a:schemeClr val="dk1"/>
                </a:solidFill>
              </a:rPr>
              <a:t>	</a:t>
            </a:r>
            <a:r>
              <a:rPr lang="en-US" sz="2400" dirty="0">
                <a:solidFill>
                  <a:srgbClr val="202124"/>
                </a:solidFill>
                <a:highlight>
                  <a:srgbClr val="FFFFFF"/>
                </a:highlight>
              </a:rPr>
              <a:t>A straight line passing from side to side through the </a:t>
            </a:r>
            <a:r>
              <a:rPr lang="en-US" sz="2400" dirty="0" err="1">
                <a:solidFill>
                  <a:srgbClr val="202124"/>
                </a:solidFill>
                <a:highlight>
                  <a:srgbClr val="FFFFFF"/>
                </a:highlight>
              </a:rPr>
              <a:t>centre</a:t>
            </a:r>
            <a:r>
              <a:rPr lang="en-US" sz="2400" dirty="0">
                <a:solidFill>
                  <a:srgbClr val="202124"/>
                </a:solidFill>
                <a:highlight>
                  <a:srgbClr val="FFFFFF"/>
                </a:highlight>
              </a:rPr>
              <a:t> of a body or figure, especially a circle or sphere.</a:t>
            </a:r>
          </a:p>
          <a:p>
            <a:pPr marL="0" lvl="0" indent="0">
              <a:lnSpc>
                <a:spcPct val="115000"/>
              </a:lnSpc>
              <a:spcBef>
                <a:spcPts val="1200"/>
              </a:spcBef>
              <a:buClr>
                <a:schemeClr val="dk1"/>
              </a:buClr>
              <a:buSzPts val="1100"/>
              <a:buNone/>
            </a:pPr>
            <a:r>
              <a:rPr lang="en-US" sz="2400" dirty="0">
                <a:solidFill>
                  <a:schemeClr val="dk1"/>
                </a:solidFill>
              </a:rPr>
              <a:t>3.</a:t>
            </a:r>
            <a:r>
              <a:rPr lang="en-US" sz="800" dirty="0">
                <a:solidFill>
                  <a:schemeClr val="dk1"/>
                </a:solidFill>
                <a:latin typeface="Times New Roman"/>
                <a:ea typeface="Times New Roman"/>
                <a:cs typeface="Times New Roman"/>
                <a:sym typeface="Times New Roman"/>
              </a:rPr>
              <a:t>   </a:t>
            </a:r>
            <a:r>
              <a:rPr lang="en-US" sz="2400" b="1" u="sng" dirty="0" err="1">
                <a:solidFill>
                  <a:schemeClr val="dk1"/>
                </a:solidFill>
              </a:rPr>
              <a:t>RADIUS:</a:t>
            </a:r>
            <a:r>
              <a:rPr lang="en-US" sz="2400" dirty="0" err="1">
                <a:solidFill>
                  <a:schemeClr val="dk1"/>
                </a:solidFill>
              </a:rPr>
              <a:t>The</a:t>
            </a:r>
            <a:r>
              <a:rPr lang="en-US" sz="2400" dirty="0">
                <a:solidFill>
                  <a:schemeClr val="dk1"/>
                </a:solidFill>
              </a:rPr>
              <a:t> radius is the distance from the center of a circle to any point on its edge.</a:t>
            </a:r>
          </a:p>
          <a:p>
            <a:pPr marL="114300" indent="0">
              <a:buNone/>
            </a:pPr>
            <a:endParaRPr lang="en-US" dirty="0"/>
          </a:p>
        </p:txBody>
      </p:sp>
    </p:spTree>
    <p:extLst>
      <p:ext uri="{BB962C8B-B14F-4D97-AF65-F5344CB8AC3E}">
        <p14:creationId xmlns:p14="http://schemas.microsoft.com/office/powerpoint/2010/main" val="2606643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POINTS:-</a:t>
            </a:r>
            <a:endParaRPr lang="en-US" dirty="0"/>
          </a:p>
        </p:txBody>
      </p:sp>
      <p:sp>
        <p:nvSpPr>
          <p:cNvPr id="3" name="Content Placeholder 2"/>
          <p:cNvSpPr>
            <a:spLocks noGrp="1"/>
          </p:cNvSpPr>
          <p:nvPr>
            <p:ph idx="1"/>
          </p:nvPr>
        </p:nvSpPr>
        <p:spPr/>
        <p:txBody>
          <a:bodyPr/>
          <a:lstStyle/>
          <a:p>
            <a:r>
              <a:rPr lang="en-US" dirty="0" smtClean="0"/>
              <a:t>WHAT </a:t>
            </a:r>
            <a:r>
              <a:rPr lang="en-US" dirty="0"/>
              <a:t>IS CHORD AND TANGENT LINE</a:t>
            </a:r>
            <a:r>
              <a:rPr lang="en-US" dirty="0" smtClean="0"/>
              <a:t>? </a:t>
            </a:r>
            <a:endParaRPr lang="en-US" dirty="0"/>
          </a:p>
          <a:p>
            <a:r>
              <a:rPr lang="en-US" dirty="0"/>
              <a:t>1.    CHORD:  Chord is a line segment that connects two points on a curve.</a:t>
            </a:r>
          </a:p>
          <a:p>
            <a:r>
              <a:rPr lang="en-US" dirty="0"/>
              <a:t>2.    TANGENT: A tangent  line is a line that touches a curve at a single point</a:t>
            </a:r>
            <a:r>
              <a:rPr lang="en-US" dirty="0" smtClean="0"/>
              <a:t>.</a:t>
            </a:r>
          </a:p>
          <a:p>
            <a:endParaRPr lang="en-US" dirty="0"/>
          </a:p>
          <a:p>
            <a:r>
              <a:rPr lang="en-US" dirty="0" smtClean="0"/>
              <a:t>FORMULA’S </a:t>
            </a:r>
            <a:r>
              <a:rPr lang="en-US" dirty="0"/>
              <a:t>OF CIRCLE:</a:t>
            </a:r>
          </a:p>
          <a:p>
            <a:r>
              <a:rPr lang="en-US" dirty="0"/>
              <a:t>1.    Area:   A = π × r2</a:t>
            </a:r>
          </a:p>
          <a:p>
            <a:r>
              <a:rPr lang="en-US" dirty="0"/>
              <a:t>2.   Circumference Of Circle: C = 2 × π × r</a:t>
            </a:r>
          </a:p>
          <a:p>
            <a:r>
              <a:rPr lang="en-US" dirty="0"/>
              <a:t>3.    Diameter:   D = 2r</a:t>
            </a:r>
          </a:p>
          <a:p>
            <a:r>
              <a:rPr lang="en-US" dirty="0"/>
              <a:t>4.    Radius:  r=d/2</a:t>
            </a:r>
          </a:p>
          <a:p>
            <a:endParaRPr lang="en-US" dirty="0"/>
          </a:p>
        </p:txBody>
      </p:sp>
    </p:spTree>
    <p:extLst>
      <p:ext uri="{BB962C8B-B14F-4D97-AF65-F5344CB8AC3E}">
        <p14:creationId xmlns:p14="http://schemas.microsoft.com/office/powerpoint/2010/main" val="2287532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r>
              <a:rPr lang="en-US" dirty="0"/>
              <a:t>GENERAL EQUATION OF A CIRCLE: (x – h)2 + (y – k)2 = r2</a:t>
            </a:r>
          </a:p>
          <a:p>
            <a:r>
              <a:rPr lang="en-US" dirty="0"/>
              <a:t>Given center: (h, k) = (3, -2)</a:t>
            </a:r>
          </a:p>
          <a:p>
            <a:r>
              <a:rPr lang="en-US" dirty="0"/>
              <a:t>Given radius: r = 5</a:t>
            </a:r>
          </a:p>
          <a:p>
            <a:r>
              <a:rPr lang="en-US" dirty="0"/>
              <a:t>·      (x - 3)^2 + (y - (-2))^2 = 5^2</a:t>
            </a:r>
          </a:p>
          <a:p>
            <a:r>
              <a:rPr lang="en-US" dirty="0"/>
              <a:t>·      (x - 3)^2 + (y + 2)^2 = 25</a:t>
            </a:r>
          </a:p>
          <a:p>
            <a:r>
              <a:rPr lang="en-US" dirty="0"/>
              <a:t>·      x^2 - 6x + 9 + y^2 + 4y + 4 = 25</a:t>
            </a:r>
          </a:p>
          <a:p>
            <a:r>
              <a:rPr lang="en-US" dirty="0"/>
              <a:t>·      x^2 + y^2 - 6x + 4y + 13 = 25</a:t>
            </a:r>
          </a:p>
          <a:p>
            <a:r>
              <a:rPr lang="en-US" dirty="0"/>
              <a:t>·      x^2 + y^2 - 6x + 4y - 12 = 0</a:t>
            </a:r>
          </a:p>
          <a:p>
            <a:r>
              <a:rPr lang="en-US" dirty="0"/>
              <a:t>·      x^2 + y^2 - 6x + 4y - 12 = 0</a:t>
            </a:r>
          </a:p>
          <a:p>
            <a:r>
              <a:rPr lang="en-US" dirty="0"/>
              <a:t>This equation represents all the points that are 5 units away from the center (3, -2), forming a circle with the given properties.</a:t>
            </a:r>
          </a:p>
          <a:p>
            <a:endParaRPr lang="en-US" dirty="0"/>
          </a:p>
        </p:txBody>
      </p:sp>
      <p:pic>
        <p:nvPicPr>
          <p:cNvPr id="4" name="Google Shape;212;p29"/>
          <p:cNvPicPr preferRelativeResize="0"/>
          <p:nvPr/>
        </p:nvPicPr>
        <p:blipFill>
          <a:blip r:embed="rId2">
            <a:alphaModFix/>
          </a:blip>
          <a:stretch>
            <a:fillRect/>
          </a:stretch>
        </p:blipFill>
        <p:spPr>
          <a:xfrm>
            <a:off x="4912200" y="2057400"/>
            <a:ext cx="3347524" cy="2957801"/>
          </a:xfrm>
          <a:prstGeom prst="rect">
            <a:avLst/>
          </a:prstGeom>
          <a:noFill/>
          <a:ln>
            <a:noFill/>
          </a:ln>
        </p:spPr>
      </p:pic>
    </p:spTree>
    <p:extLst>
      <p:ext uri="{BB962C8B-B14F-4D97-AF65-F5344CB8AC3E}">
        <p14:creationId xmlns:p14="http://schemas.microsoft.com/office/powerpoint/2010/main" val="964535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458200" cy="6858000"/>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smtClean="0"/>
              <a:t>		</a:t>
            </a:r>
            <a:br>
              <a:rPr lang="en-US" dirty="0" smtClean="0"/>
            </a:br>
            <a:r>
              <a:rPr lang="en-US" dirty="0"/>
              <a:t/>
            </a:r>
            <a:br>
              <a:rPr lang="en-US" dirty="0"/>
            </a:br>
            <a:r>
              <a:rPr lang="en-US" dirty="0" smtClean="0"/>
              <a:t/>
            </a:r>
            <a:br>
              <a:rPr lang="en-US" dirty="0" smtClean="0"/>
            </a:br>
            <a:r>
              <a:rPr lang="en-US" dirty="0" smtClean="0"/>
              <a:t>		</a:t>
            </a:r>
            <a:br>
              <a:rPr lang="en-US" dirty="0" smtClean="0"/>
            </a:br>
            <a:r>
              <a:rPr lang="en-US" dirty="0"/>
              <a:t>	</a:t>
            </a:r>
            <a:r>
              <a:rPr lang="en-US" dirty="0" smtClean="0"/>
              <a:t>	</a:t>
            </a:r>
            <a:r>
              <a:rPr lang="en-US" sz="11500" b="1"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ellipse</a:t>
            </a:r>
            <a:endParaRPr lang="en-US" b="1"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2553712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76200"/>
            <a:ext cx="7620000" cy="609600"/>
          </a:xfrm>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                      </a:t>
            </a:r>
            <a:r>
              <a:rPr lang="en-US" b="1"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ELLIPSE</a:t>
            </a:r>
            <a:endParaRPr lang="en-US" dirty="0"/>
          </a:p>
        </p:txBody>
      </p:sp>
      <p:sp>
        <p:nvSpPr>
          <p:cNvPr id="12" name="Content Placeholder 11"/>
          <p:cNvSpPr>
            <a:spLocks noGrp="1"/>
          </p:cNvSpPr>
          <p:nvPr>
            <p:ph idx="1"/>
          </p:nvPr>
        </p:nvSpPr>
        <p:spPr>
          <a:xfrm>
            <a:off x="457200" y="762000"/>
            <a:ext cx="7620000" cy="5638800"/>
          </a:xfrm>
        </p:spPr>
        <p:style>
          <a:lnRef idx="2">
            <a:schemeClr val="dk1"/>
          </a:lnRef>
          <a:fillRef idx="1">
            <a:schemeClr val="lt1"/>
          </a:fillRef>
          <a:effectRef idx="0">
            <a:schemeClr val="dk1"/>
          </a:effectRef>
          <a:fontRef idx="minor">
            <a:schemeClr val="dk1"/>
          </a:fontRef>
        </p:style>
        <p:txBody>
          <a:bodyPr/>
          <a:lstStyle/>
          <a:p>
            <a:pPr marL="0" lvl="0" indent="0">
              <a:spcBef>
                <a:spcPts val="0"/>
              </a:spcBef>
              <a:buNone/>
            </a:pPr>
            <a:r>
              <a:rPr lang="en-US" sz="1800" b="1" u="sng" dirty="0">
                <a:latin typeface="Open Sans"/>
                <a:ea typeface="Open Sans"/>
                <a:cs typeface="Open Sans"/>
                <a:sym typeface="Open Sans"/>
              </a:rPr>
              <a:t>ELLIPSE:</a:t>
            </a:r>
          </a:p>
          <a:p>
            <a:pPr marL="0" lvl="0" indent="0">
              <a:spcBef>
                <a:spcPts val="0"/>
              </a:spcBef>
              <a:buNone/>
            </a:pPr>
            <a:r>
              <a:rPr lang="en-US" sz="1800" dirty="0">
                <a:latin typeface="Open Sans"/>
                <a:ea typeface="Open Sans"/>
                <a:cs typeface="Open Sans"/>
                <a:sym typeface="Open Sans"/>
              </a:rPr>
              <a:t>                   An ellipse is the set of all points in a plane such that the sum of the distances from two fixed points (foci) is constant. An ellipse can be formed by intersecting a cone with a plane that is not parallel to the base or the apex of the cone..</a:t>
            </a:r>
          </a:p>
          <a:p>
            <a:pPr marL="114300" indent="0">
              <a:buNone/>
            </a:pPr>
            <a:endParaRPr lang="en-US" sz="1800" dirty="0" smtClean="0"/>
          </a:p>
          <a:p>
            <a:pPr algn="ctr"/>
            <a:endParaRPr lang="en-US" dirty="0"/>
          </a:p>
        </p:txBody>
      </p:sp>
      <p:pic>
        <p:nvPicPr>
          <p:cNvPr id="15" name="Google Shape;133;p18"/>
          <p:cNvPicPr preferRelativeResize="0"/>
          <p:nvPr/>
        </p:nvPicPr>
        <p:blipFill>
          <a:blip r:embed="rId2">
            <a:alphaModFix/>
            <a:duotone>
              <a:prstClr val="black"/>
              <a:schemeClr val="tx2">
                <a:tint val="45000"/>
                <a:satMod val="400000"/>
              </a:schemeClr>
            </a:duotone>
          </a:blip>
          <a:stretch>
            <a:fillRect/>
          </a:stretch>
        </p:blipFill>
        <p:spPr>
          <a:xfrm>
            <a:off x="697426" y="2438400"/>
            <a:ext cx="6917649" cy="3581399"/>
          </a:xfrm>
          <a:prstGeom prst="rect">
            <a:avLst/>
          </a:prstGeom>
          <a:noFill/>
          <a:ln>
            <a:noFill/>
          </a:ln>
        </p:spPr>
      </p:pic>
      <p:sp>
        <p:nvSpPr>
          <p:cNvPr id="19" name="5-Point Star 18"/>
          <p:cNvSpPr/>
          <p:nvPr/>
        </p:nvSpPr>
        <p:spPr>
          <a:xfrm>
            <a:off x="6494663" y="2120030"/>
            <a:ext cx="1061875" cy="914400"/>
          </a:xfrm>
          <a:prstGeom prst="star5">
            <a:avLst>
              <a:gd name="adj" fmla="val 31432"/>
              <a:gd name="hf" fmla="val 105146"/>
              <a:gd name="vf" fmla="val 110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75225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458200" cy="1066800"/>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smtClean="0"/>
              <a:t>	       </a:t>
            </a:r>
            <a:r>
              <a:rPr lang="en-US" b="1"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PARTS OF ELLIPSE</a:t>
            </a:r>
            <a:endParaRPr lang="en-US" dirty="0"/>
          </a:p>
        </p:txBody>
      </p:sp>
      <p:pic>
        <p:nvPicPr>
          <p:cNvPr id="4" name="Google Shape;141;p19"/>
          <p:cNvPicPr preferRelativeResize="0">
            <a:picLocks noGrp="1"/>
          </p:cNvPicPr>
          <p:nvPr>
            <p:ph idx="1"/>
          </p:nvPr>
        </p:nvPicPr>
        <p:blipFill>
          <a:blip r:embed="rId2">
            <a:alphaModFix/>
            <a:duotone>
              <a:prstClr val="black"/>
              <a:schemeClr val="accent2">
                <a:tint val="45000"/>
                <a:satMod val="400000"/>
              </a:schemeClr>
            </a:duotone>
          </a:blip>
          <a:stretch>
            <a:fillRect/>
          </a:stretch>
        </p:blipFill>
        <p:spPr>
          <a:xfrm>
            <a:off x="228600" y="1295400"/>
            <a:ext cx="8077200" cy="5334000"/>
          </a:xfrm>
          <a:prstGeom prst="rect">
            <a:avLst/>
          </a:prstGeom>
          <a:ln w="228600" cap="sq" cmpd="thickThin">
            <a:solidFill>
              <a:srgbClr val="000000"/>
            </a:solidFill>
            <a:prstDash val="solid"/>
            <a:miter lim="800000"/>
          </a:ln>
          <a:effectLst>
            <a:innerShdw blurRad="76200">
              <a:srgbClr val="000000"/>
            </a:innerShdw>
          </a:effectLst>
        </p:spPr>
      </p:pic>
      <p:sp>
        <p:nvSpPr>
          <p:cNvPr id="8" name="5-Point Star 7"/>
          <p:cNvSpPr/>
          <p:nvPr/>
        </p:nvSpPr>
        <p:spPr>
          <a:xfrm>
            <a:off x="7315200" y="1143000"/>
            <a:ext cx="1061875" cy="914400"/>
          </a:xfrm>
          <a:prstGeom prst="star5">
            <a:avLst>
              <a:gd name="adj" fmla="val 31432"/>
              <a:gd name="hf" fmla="val 105146"/>
              <a:gd name="vf" fmla="val 110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24523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147;p20"/>
          <p:cNvPicPr preferRelativeResize="0">
            <a:picLocks noGrp="1"/>
          </p:cNvPicPr>
          <p:nvPr>
            <p:ph sz="half" idx="1"/>
          </p:nvPr>
        </p:nvPicPr>
        <p:blipFill>
          <a:blip r:embed="rId2">
            <a:alphaModFix/>
            <a:duotone>
              <a:prstClr val="black"/>
              <a:srgbClr val="D9C3A5">
                <a:tint val="50000"/>
                <a:satMod val="180000"/>
              </a:srgbClr>
            </a:duotone>
          </a:blip>
          <a:stretch>
            <a:fillRect/>
          </a:stretch>
        </p:blipFill>
        <p:spPr>
          <a:xfrm>
            <a:off x="0" y="152400"/>
            <a:ext cx="4191000" cy="6705600"/>
          </a:xfrm>
          <a:prstGeom prst="rect">
            <a:avLst/>
          </a:prstGeom>
          <a:ln w="228600" cap="sq" cmpd="thickThin">
            <a:solidFill>
              <a:srgbClr val="000000"/>
            </a:solidFill>
            <a:prstDash val="solid"/>
            <a:miter lim="800000"/>
          </a:ln>
          <a:effectLst>
            <a:innerShdw blurRad="76200">
              <a:srgbClr val="000000"/>
            </a:innerShdw>
          </a:effectLst>
        </p:spPr>
      </p:pic>
      <p:pic>
        <p:nvPicPr>
          <p:cNvPr id="8" name="Google Shape;153;p21"/>
          <p:cNvPicPr preferRelativeResize="0">
            <a:picLocks noGrp="1"/>
          </p:cNvPicPr>
          <p:nvPr>
            <p:ph sz="half" idx="2"/>
          </p:nvPr>
        </p:nvPicPr>
        <p:blipFill>
          <a:blip r:embed="rId3">
            <a:alphaModFix/>
            <a:duotone>
              <a:prstClr val="black"/>
              <a:schemeClr val="accent2">
                <a:tint val="45000"/>
                <a:satMod val="400000"/>
              </a:schemeClr>
            </a:duotone>
          </a:blip>
          <a:stretch>
            <a:fillRect/>
          </a:stretch>
        </p:blipFill>
        <p:spPr>
          <a:xfrm>
            <a:off x="4495800" y="152400"/>
            <a:ext cx="3962400" cy="6705600"/>
          </a:xfrm>
          <a:prstGeom prst="rect">
            <a:avLst/>
          </a:prstGeom>
          <a:ln w="228600" cap="sq" cmpd="thickThin">
            <a:solidFill>
              <a:srgbClr val="000000"/>
            </a:solidFill>
            <a:prstDash val="solid"/>
            <a:miter lim="800000"/>
          </a:ln>
          <a:effectLst>
            <a:innerShdw blurRad="76200">
              <a:srgbClr val="000000"/>
            </a:innerShdw>
          </a:effectLst>
        </p:spPr>
      </p:pic>
      <p:sp>
        <p:nvSpPr>
          <p:cNvPr id="11" name="5-Point Star 10"/>
          <p:cNvSpPr/>
          <p:nvPr/>
        </p:nvSpPr>
        <p:spPr>
          <a:xfrm>
            <a:off x="7666028" y="152400"/>
            <a:ext cx="1061875" cy="914400"/>
          </a:xfrm>
          <a:prstGeom prst="star5">
            <a:avLst>
              <a:gd name="adj" fmla="val 31432"/>
              <a:gd name="hf" fmla="val 105146"/>
              <a:gd name="vf" fmla="val 110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p:cNvSpPr/>
          <p:nvPr/>
        </p:nvSpPr>
        <p:spPr>
          <a:xfrm>
            <a:off x="3318164" y="152400"/>
            <a:ext cx="1061875" cy="914400"/>
          </a:xfrm>
          <a:prstGeom prst="star5">
            <a:avLst>
              <a:gd name="adj" fmla="val 31432"/>
              <a:gd name="hf" fmla="val 105146"/>
              <a:gd name="vf" fmla="val 110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9812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59;p22"/>
          <p:cNvPicPr preferRelativeResize="0"/>
          <p:nvPr/>
        </p:nvPicPr>
        <p:blipFill>
          <a:blip r:embed="rId2">
            <a:alphaModFix/>
            <a:duotone>
              <a:prstClr val="black"/>
              <a:schemeClr val="accent3">
                <a:tint val="45000"/>
                <a:satMod val="400000"/>
              </a:schemeClr>
            </a:duotone>
          </a:blip>
          <a:stretch>
            <a:fillRect/>
          </a:stretch>
        </p:blipFill>
        <p:spPr>
          <a:xfrm>
            <a:off x="76200" y="86050"/>
            <a:ext cx="8310725" cy="6619550"/>
          </a:xfrm>
          <a:prstGeom prst="rect">
            <a:avLst/>
          </a:prstGeom>
          <a:ln w="228600" cap="sq" cmpd="thickThin">
            <a:solidFill>
              <a:srgbClr val="000000"/>
            </a:solidFill>
            <a:prstDash val="solid"/>
            <a:miter lim="800000"/>
          </a:ln>
          <a:effectLst>
            <a:innerShdw blurRad="76200">
              <a:srgbClr val="000000"/>
            </a:innerShdw>
          </a:effectLst>
        </p:spPr>
      </p:pic>
      <p:sp>
        <p:nvSpPr>
          <p:cNvPr id="3" name="5-Point Star 2"/>
          <p:cNvSpPr/>
          <p:nvPr/>
        </p:nvSpPr>
        <p:spPr>
          <a:xfrm>
            <a:off x="7472524" y="0"/>
            <a:ext cx="1061875" cy="914400"/>
          </a:xfrm>
          <a:prstGeom prst="star5">
            <a:avLst>
              <a:gd name="adj" fmla="val 31432"/>
              <a:gd name="hf" fmla="val 105146"/>
              <a:gd name="vf" fmla="val 110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25655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295400"/>
            <a:ext cx="8001000"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0" y="0"/>
            <a:ext cx="8458200" cy="1143000"/>
          </a:xfrm>
        </p:spPr>
        <p:style>
          <a:lnRef idx="1">
            <a:schemeClr val="accent2"/>
          </a:lnRef>
          <a:fillRef idx="2">
            <a:schemeClr val="accent2"/>
          </a:fillRef>
          <a:effectRef idx="1">
            <a:schemeClr val="accent2"/>
          </a:effectRef>
          <a:fontRef idx="minor">
            <a:schemeClr val="dk1"/>
          </a:fontRef>
        </p:style>
        <p:txBody>
          <a:bodyPr/>
          <a:lstStyle/>
          <a:p>
            <a:r>
              <a:rPr lang="en-US" b="1"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EQUATION OF AN ELLIPSE </a:t>
            </a:r>
            <a:br>
              <a:rPr lang="en-US" b="1"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br>
            <a:r>
              <a:rPr lang="en-US" b="1"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b="1"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(NOT AT ORIGIN)</a:t>
            </a:r>
            <a:endParaRPr lang="en-US" b="1"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5410200"/>
            <a:ext cx="5791200" cy="132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764" y="5410199"/>
            <a:ext cx="5791200" cy="132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5403272"/>
            <a:ext cx="7924799"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82507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458200" cy="1143000"/>
          </a:xfrm>
        </p:spPr>
        <p:style>
          <a:lnRef idx="1">
            <a:schemeClr val="accent6"/>
          </a:lnRef>
          <a:fillRef idx="2">
            <a:schemeClr val="accent6"/>
          </a:fillRef>
          <a:effectRef idx="1">
            <a:schemeClr val="accent6"/>
          </a:effectRef>
          <a:fontRef idx="minor">
            <a:schemeClr val="dk1"/>
          </a:fontRef>
        </p:style>
        <p:txBody>
          <a:bodyPr/>
          <a:lstStyle/>
          <a:p>
            <a:r>
              <a:rPr lang="en-US" sz="3200" b="1"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r>
              <a:rPr lang="en-US" sz="3200" b="1"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ELLIPSE WHOSE CENTRE AT ORIGIN:</a:t>
            </a:r>
            <a:endParaRPr lang="en-US" sz="3200" b="1"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309255"/>
            <a:ext cx="8153400" cy="5320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5941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dirty="0" smtClean="0"/>
              <a:t>	INTRODUCTION TO CONIC</a:t>
            </a:r>
            <a:br>
              <a:rPr lang="en-US" dirty="0" smtClean="0"/>
            </a:br>
            <a:r>
              <a:rPr lang="en-US" dirty="0" smtClean="0"/>
              <a:t>		  AND ITS PARTS</a:t>
            </a:r>
            <a:endParaRPr lang="en-US" dirty="0"/>
          </a:p>
        </p:txBody>
      </p:sp>
      <p:sp>
        <p:nvSpPr>
          <p:cNvPr id="5" name="Text Placeholder 4"/>
          <p:cNvSpPr>
            <a:spLocks noGrp="1"/>
          </p:cNvSpPr>
          <p:nvPr>
            <p:ph type="body" idx="1"/>
          </p:nvPr>
        </p:nvSpPr>
        <p:spPr/>
        <p:style>
          <a:lnRef idx="2">
            <a:schemeClr val="accent4">
              <a:shade val="50000"/>
            </a:schemeClr>
          </a:lnRef>
          <a:fillRef idx="1">
            <a:schemeClr val="accent4"/>
          </a:fillRef>
          <a:effectRef idx="0">
            <a:schemeClr val="accent4"/>
          </a:effectRef>
          <a:fontRef idx="minor">
            <a:schemeClr val="lt1"/>
          </a:fontRef>
        </p:style>
        <p:txBody>
          <a:bodyPr/>
          <a:lstStyle/>
          <a:p>
            <a:r>
              <a:rPr lang="en-US" smtClean="0"/>
              <a:t>SPEAKER:</a:t>
            </a:r>
            <a:endParaRPr lang="en-US" dirty="0"/>
          </a:p>
        </p:txBody>
      </p:sp>
      <p:sp>
        <p:nvSpPr>
          <p:cNvPr id="6" name="Content Placeholder 5"/>
          <p:cNvSpPr>
            <a:spLocks noGrp="1"/>
          </p:cNvSpPr>
          <p:nvPr>
            <p:ph sz="half" idx="2"/>
          </p:nvPr>
        </p:nvSpPr>
        <p:spPr/>
        <p:style>
          <a:lnRef idx="1">
            <a:schemeClr val="accent5"/>
          </a:lnRef>
          <a:fillRef idx="2">
            <a:schemeClr val="accent5"/>
          </a:fillRef>
          <a:effectRef idx="1">
            <a:schemeClr val="accent5"/>
          </a:effectRef>
          <a:fontRef idx="minor">
            <a:schemeClr val="dk1"/>
          </a:fontRef>
        </p:style>
        <p:txBody>
          <a:bodyPr/>
          <a:lstStyle/>
          <a:p>
            <a:endParaRPr lang="en-US" dirty="0" smtClean="0"/>
          </a:p>
          <a:p>
            <a:r>
              <a:rPr lang="en-US" dirty="0" smtClean="0"/>
              <a:t>ABDUL WASI</a:t>
            </a:r>
          </a:p>
          <a:p>
            <a:endParaRPr lang="en-US" dirty="0"/>
          </a:p>
          <a:p>
            <a:r>
              <a:rPr lang="en-US" dirty="0" smtClean="0"/>
              <a:t>MOHIUDDIN</a:t>
            </a:r>
          </a:p>
          <a:p>
            <a:endParaRPr lang="en-US" dirty="0" smtClean="0"/>
          </a:p>
          <a:p>
            <a:r>
              <a:rPr lang="en-US" dirty="0" smtClean="0"/>
              <a:t>ABDUL MOIZ</a:t>
            </a:r>
          </a:p>
          <a:p>
            <a:pPr marL="114300" indent="0">
              <a:buNone/>
            </a:pPr>
            <a:endParaRPr lang="en-US" dirty="0" smtClean="0"/>
          </a:p>
          <a:p>
            <a:r>
              <a:rPr lang="en-US" dirty="0" smtClean="0"/>
              <a:t>SHAHEER KHAN</a:t>
            </a:r>
            <a:endParaRPr lang="en-US" dirty="0"/>
          </a:p>
        </p:txBody>
      </p:sp>
      <p:sp>
        <p:nvSpPr>
          <p:cNvPr id="7" name="Text Placeholder 6"/>
          <p:cNvSpPr>
            <a:spLocks noGrp="1"/>
          </p:cNvSpPr>
          <p:nvPr>
            <p:ph type="body" sz="quarter" idx="3"/>
          </p:nvPr>
        </p:nvSpPr>
        <p:spPr/>
        <p:style>
          <a:lnRef idx="2">
            <a:schemeClr val="accent4">
              <a:shade val="50000"/>
            </a:schemeClr>
          </a:lnRef>
          <a:fillRef idx="1">
            <a:schemeClr val="accent4"/>
          </a:fillRef>
          <a:effectRef idx="0">
            <a:schemeClr val="accent4"/>
          </a:effectRef>
          <a:fontRef idx="minor">
            <a:schemeClr val="lt1"/>
          </a:fontRef>
        </p:style>
        <p:txBody>
          <a:bodyPr/>
          <a:lstStyle/>
          <a:p>
            <a:r>
              <a:rPr lang="en-US" smtClean="0"/>
              <a:t>TOPICS:</a:t>
            </a:r>
            <a:endParaRPr lang="en-US" dirty="0"/>
          </a:p>
        </p:txBody>
      </p:sp>
      <p:sp>
        <p:nvSpPr>
          <p:cNvPr id="8" name="Content Placeholder 7"/>
          <p:cNvSpPr>
            <a:spLocks noGrp="1"/>
          </p:cNvSpPr>
          <p:nvPr>
            <p:ph sz="quarter" idx="4"/>
          </p:nvPr>
        </p:nvSpPr>
        <p:spPr/>
        <p:style>
          <a:lnRef idx="1">
            <a:schemeClr val="accent5"/>
          </a:lnRef>
          <a:fillRef idx="2">
            <a:schemeClr val="accent5"/>
          </a:fillRef>
          <a:effectRef idx="1">
            <a:schemeClr val="accent5"/>
          </a:effectRef>
          <a:fontRef idx="minor">
            <a:schemeClr val="dk1"/>
          </a:fontRef>
        </p:style>
        <p:txBody>
          <a:bodyPr/>
          <a:lstStyle/>
          <a:p>
            <a:endParaRPr lang="en-US" dirty="0" smtClean="0"/>
          </a:p>
          <a:p>
            <a:r>
              <a:rPr lang="en-US" dirty="0" smtClean="0"/>
              <a:t>PARABOLA</a:t>
            </a:r>
          </a:p>
          <a:p>
            <a:endParaRPr lang="en-US" dirty="0"/>
          </a:p>
          <a:p>
            <a:r>
              <a:rPr lang="en-US" dirty="0" smtClean="0"/>
              <a:t>CIRCLE</a:t>
            </a:r>
          </a:p>
          <a:p>
            <a:endParaRPr lang="en-US" dirty="0" smtClean="0"/>
          </a:p>
          <a:p>
            <a:r>
              <a:rPr lang="en-US" dirty="0" smtClean="0"/>
              <a:t>ELLIPSE</a:t>
            </a:r>
          </a:p>
          <a:p>
            <a:pPr marL="114300" indent="0">
              <a:buNone/>
            </a:pPr>
            <a:endParaRPr lang="en-US" dirty="0" smtClean="0"/>
          </a:p>
          <a:p>
            <a:r>
              <a:rPr lang="en-US" dirty="0" smtClean="0"/>
              <a:t>HYPERBOLA</a:t>
            </a:r>
            <a:endParaRPr lang="en-US" dirty="0"/>
          </a:p>
        </p:txBody>
      </p:sp>
    </p:spTree>
    <p:extLst>
      <p:ext uri="{BB962C8B-B14F-4D97-AF65-F5344CB8AC3E}">
        <p14:creationId xmlns:p14="http://schemas.microsoft.com/office/powerpoint/2010/main" val="13601094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458200" cy="1066800"/>
          </a:xfrm>
        </p:spPr>
        <p:style>
          <a:lnRef idx="1">
            <a:schemeClr val="accent5"/>
          </a:lnRef>
          <a:fillRef idx="2">
            <a:schemeClr val="accent5"/>
          </a:fillRef>
          <a:effectRef idx="1">
            <a:schemeClr val="accent5"/>
          </a:effectRef>
          <a:fontRef idx="minor">
            <a:schemeClr val="dk1"/>
          </a:fontRef>
        </p:style>
        <p:txBody>
          <a:bodyPr/>
          <a:lstStyle/>
          <a:p>
            <a:r>
              <a:rPr lang="en-US" sz="3600" b="1"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ELLIPSE WHOSE CENTRE NOT AT ORIGIN;</a:t>
            </a:r>
            <a:endParaRPr lang="en-US" sz="3600" b="1"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81534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5478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458200" cy="1143000"/>
          </a:xfrm>
        </p:spPr>
        <p:style>
          <a:lnRef idx="2">
            <a:schemeClr val="accent2">
              <a:shade val="50000"/>
            </a:schemeClr>
          </a:lnRef>
          <a:fillRef idx="1">
            <a:schemeClr val="accent2"/>
          </a:fillRef>
          <a:effectRef idx="0">
            <a:schemeClr val="accent2"/>
          </a:effectRef>
          <a:fontRef idx="minor">
            <a:schemeClr val="lt1"/>
          </a:fontRef>
        </p:style>
        <p:txBody>
          <a:bodyPr/>
          <a:lstStyle/>
          <a:p>
            <a:r>
              <a:rPr lang="en-US" b="1"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EXAMPLE QUESTION:-</a:t>
            </a:r>
            <a:endParaRPr lang="en-US" dirty="0"/>
          </a:p>
        </p:txBody>
      </p:sp>
      <p:sp>
        <p:nvSpPr>
          <p:cNvPr id="3" name="Content Placeholder 2"/>
          <p:cNvSpPr>
            <a:spLocks noGrp="1"/>
          </p:cNvSpPr>
          <p:nvPr>
            <p:ph idx="1"/>
          </p:nvPr>
        </p:nvSpPr>
        <p:spPr>
          <a:xfrm>
            <a:off x="457200" y="1219200"/>
            <a:ext cx="7620000" cy="5181600"/>
          </a:xfrm>
        </p:spPr>
        <p:txBody>
          <a:bodyPr/>
          <a:lstStyle/>
          <a:p>
            <a:r>
              <a:rPr lang="en-US" sz="2000" b="1" i="1" u="sng" dirty="0" smtClean="0"/>
              <a:t>FIND ALL THE PARTS OF THE GIVEN EQUATION.(x^2+25y^2=25)</a:t>
            </a:r>
          </a:p>
          <a:p>
            <a:endParaRPr lang="en-US" dirty="0"/>
          </a:p>
          <a:p>
            <a:endParaRPr lang="en-US" b="1" i="1" u="sng"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828800"/>
            <a:ext cx="40386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870364"/>
            <a:ext cx="3962400" cy="470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89040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458200" cy="990600"/>
          </a:xfrm>
        </p:spPr>
        <p:style>
          <a:lnRef idx="1">
            <a:schemeClr val="accent2"/>
          </a:lnRef>
          <a:fillRef idx="3">
            <a:schemeClr val="accent2"/>
          </a:fillRef>
          <a:effectRef idx="2">
            <a:schemeClr val="accent2"/>
          </a:effectRef>
          <a:fontRef idx="minor">
            <a:schemeClr val="lt1"/>
          </a:fontRef>
        </p:style>
        <p:txBody>
          <a:bodyPr/>
          <a:lstStyle/>
          <a:p>
            <a:r>
              <a:rPr lang="en-US" b="1"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EXAMPLE QUESTION:-</a:t>
            </a:r>
            <a:endParaRPr lang="en-US" b="1"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Content Placeholder 2"/>
          <p:cNvSpPr>
            <a:spLocks noGrp="1"/>
          </p:cNvSpPr>
          <p:nvPr>
            <p:ph idx="1"/>
          </p:nvPr>
        </p:nvSpPr>
        <p:spPr>
          <a:xfrm>
            <a:off x="76200" y="1219200"/>
            <a:ext cx="8229600" cy="5181600"/>
          </a:xfrm>
        </p:spPr>
        <p:txBody>
          <a:bodyPr>
            <a:normAutofit/>
          </a:bodyPr>
          <a:lstStyle/>
          <a:p>
            <a:pPr lvl="1"/>
            <a:r>
              <a:rPr lang="en-US" dirty="0">
                <a:latin typeface="AR CENA" pitchFamily="2" charset="0"/>
              </a:rPr>
              <a:t>FIND THE ECCENTRICITY OF AN ELLIPSE WHOSE LATUS RECTUM IS EQUAL TO HALF OF ITS MAJOR AXIS.</a:t>
            </a:r>
          </a:p>
          <a:p>
            <a:pPr marL="411480" lvl="1" indent="0">
              <a:buNone/>
            </a:pPr>
            <a:endParaRPr lang="en-US" dirty="0">
              <a:latin typeface="AR CENA" pitchFamily="2"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05000"/>
            <a:ext cx="6678329" cy="484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06472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2"/>
          </a:lnRef>
          <a:fillRef idx="2">
            <a:schemeClr val="accent2"/>
          </a:fillRef>
          <a:effectRef idx="1">
            <a:schemeClr val="accent2"/>
          </a:effectRef>
          <a:fontRef idx="minor">
            <a:schemeClr val="dk1"/>
          </a:fontRef>
        </p:style>
        <p:txBody>
          <a:bodyPr/>
          <a:lstStyle/>
          <a:p>
            <a:r>
              <a:rPr lang="en-US" b="1" i="1" u="sng" dirty="0" smtClean="0"/>
              <a:t>PRACTICE QUESTIONS:-</a:t>
            </a:r>
            <a:endParaRPr lang="en-US" b="1" i="1" u="sng" dirty="0"/>
          </a:p>
        </p:txBody>
      </p:sp>
      <p:sp>
        <p:nvSpPr>
          <p:cNvPr id="3" name="Content Placeholder 2"/>
          <p:cNvSpPr>
            <a:spLocks noGrp="1"/>
          </p:cNvSpPr>
          <p:nvPr>
            <p:ph idx="1"/>
          </p:nvPr>
        </p:nvSpPr>
        <p:spPr/>
        <p:style>
          <a:lnRef idx="1">
            <a:schemeClr val="accent2"/>
          </a:lnRef>
          <a:fillRef idx="2">
            <a:schemeClr val="accent2"/>
          </a:fillRef>
          <a:effectRef idx="1">
            <a:schemeClr val="accent2"/>
          </a:effectRef>
          <a:fontRef idx="minor">
            <a:schemeClr val="dk1"/>
          </a:fontRef>
        </p:style>
        <p:txBody>
          <a:bodyPr/>
          <a:lstStyle/>
          <a:p>
            <a:r>
              <a:rPr lang="en-US" b="1" i="1" u="sng" dirty="0" smtClean="0">
                <a:latin typeface="AR CENA" pitchFamily="2" charset="0"/>
              </a:rPr>
              <a:t>QUESTION NO 01:-</a:t>
            </a:r>
          </a:p>
          <a:p>
            <a:pPr lvl="1"/>
            <a:r>
              <a:rPr lang="en-US" dirty="0" smtClean="0">
                <a:latin typeface="AR CENA" pitchFamily="2" charset="0"/>
              </a:rPr>
              <a:t>FIND THE ECCENTRICITY OF AN ELLIPSE WHOSE LATUS RECTUM IS EQUAL TO HALF OF ITS MAJOR AXIS.</a:t>
            </a:r>
          </a:p>
          <a:p>
            <a:pPr marL="411480" lvl="1" indent="0">
              <a:buNone/>
            </a:pPr>
            <a:endParaRPr lang="en-US" dirty="0" smtClean="0">
              <a:latin typeface="AR CENA" pitchFamily="2" charset="0"/>
            </a:endParaRPr>
          </a:p>
          <a:p>
            <a:r>
              <a:rPr lang="en-US" b="1" i="1" u="sng" dirty="0" smtClean="0">
                <a:latin typeface="AR CENA" pitchFamily="2" charset="0"/>
              </a:rPr>
              <a:t>QUESTION NO 02:-</a:t>
            </a:r>
          </a:p>
          <a:p>
            <a:pPr lvl="1"/>
            <a:r>
              <a:rPr lang="en-US" dirty="0" smtClean="0">
                <a:latin typeface="AR CENA" pitchFamily="2" charset="0"/>
              </a:rPr>
              <a:t>THE LENGTH OF THE MAJOR AXIS OF AN ELLIPSE IS 25 AND ITS FOCI ARE THE POINTS (5,0)(-5,0);FIND THE EQUATION OF THE ELLIPSE.</a:t>
            </a:r>
          </a:p>
          <a:p>
            <a:pPr lvl="1"/>
            <a:endParaRPr lang="en-US" dirty="0" smtClean="0">
              <a:latin typeface="AR CENA" pitchFamily="2" charset="0"/>
            </a:endParaRPr>
          </a:p>
          <a:p>
            <a:r>
              <a:rPr lang="en-US" b="1" i="1" u="sng" dirty="0" smtClean="0">
                <a:latin typeface="AR CENA" pitchFamily="2" charset="0"/>
              </a:rPr>
              <a:t>QUESTION NO 03:-</a:t>
            </a:r>
          </a:p>
          <a:p>
            <a:pPr lvl="1"/>
            <a:r>
              <a:rPr lang="en-US" dirty="0" smtClean="0">
                <a:latin typeface="AR CENA" pitchFamily="2" charset="0"/>
              </a:rPr>
              <a:t>FIND THE ECCENTRICITY OF THE ELLIPSE WHOSE AXES ARE 12 AND 24. </a:t>
            </a:r>
            <a:endParaRPr lang="en-US" dirty="0">
              <a:latin typeface="AR CENA" pitchFamily="2" charset="0"/>
            </a:endParaRPr>
          </a:p>
        </p:txBody>
      </p:sp>
    </p:spTree>
    <p:extLst>
      <p:ext uri="{BB962C8B-B14F-4D97-AF65-F5344CB8AC3E}">
        <p14:creationId xmlns:p14="http://schemas.microsoft.com/office/powerpoint/2010/main" val="435127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381000"/>
            <a:ext cx="7543800" cy="2593975"/>
          </a:xfrm>
        </p:spPr>
        <p:txBody>
          <a:bodyPr/>
          <a:lstStyle/>
          <a:p>
            <a:pPr algn="ctr"/>
            <a:r>
              <a:rPr lang="en-US" dirty="0" smtClean="0"/>
              <a:t> Hyperbola</a:t>
            </a:r>
            <a:endParaRPr lang="ur-PK" dirty="0"/>
          </a:p>
        </p:txBody>
      </p:sp>
      <p:sp>
        <p:nvSpPr>
          <p:cNvPr id="3" name="Subtitle 2"/>
          <p:cNvSpPr>
            <a:spLocks noGrp="1"/>
          </p:cNvSpPr>
          <p:nvPr>
            <p:ph type="subTitle" idx="1"/>
          </p:nvPr>
        </p:nvSpPr>
        <p:spPr>
          <a:xfrm>
            <a:off x="990600" y="3200400"/>
            <a:ext cx="6461760" cy="1066800"/>
          </a:xfrm>
        </p:spPr>
        <p:txBody>
          <a:bodyPr>
            <a:noAutofit/>
          </a:bodyPr>
          <a:lstStyle/>
          <a:p>
            <a:pPr algn="ctr"/>
            <a:r>
              <a:rPr lang="en-US" sz="3600" dirty="0" smtClean="0"/>
              <a:t>Difference b/w two fixed point is known as Hyperbola</a:t>
            </a:r>
          </a:p>
          <a:p>
            <a:pPr algn="ctr"/>
            <a:r>
              <a:rPr lang="en-US" sz="3600" dirty="0" smtClean="0"/>
              <a:t>Eccentricity = Greater than 1…</a:t>
            </a:r>
            <a:endParaRPr lang="ur-PK" sz="3600" dirty="0"/>
          </a:p>
        </p:txBody>
      </p:sp>
    </p:spTree>
    <p:extLst>
      <p:ext uri="{BB962C8B-B14F-4D97-AF65-F5344CB8AC3E}">
        <p14:creationId xmlns:p14="http://schemas.microsoft.com/office/powerpoint/2010/main" val="2613386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8458200" cy="6705600"/>
          </a:xfrm>
        </p:spPr>
        <p:style>
          <a:lnRef idx="1">
            <a:schemeClr val="accent2"/>
          </a:lnRef>
          <a:fillRef idx="2">
            <a:schemeClr val="accent2"/>
          </a:fillRef>
          <a:effectRef idx="1">
            <a:schemeClr val="accent2"/>
          </a:effectRef>
          <a:fontRef idx="minor">
            <a:schemeClr val="dk1"/>
          </a:fontRef>
        </p:style>
        <p:txBody>
          <a:bodyPr>
            <a:normAutofit/>
          </a:bodyPr>
          <a:lstStyle/>
          <a:p>
            <a:pPr lvl="8"/>
            <a:r>
              <a:rPr lang="en-US" sz="2800" b="1" i="1" u="sng" dirty="0" smtClean="0"/>
              <a:t>Along X Axis</a:t>
            </a:r>
            <a:r>
              <a:rPr lang="en-US" sz="1600" b="1" i="1" u="sng" dirty="0" smtClean="0"/>
              <a:t>:</a:t>
            </a:r>
          </a:p>
          <a:p>
            <a:r>
              <a:rPr lang="en-US" dirty="0" smtClean="0">
                <a:latin typeface="AR CENA" pitchFamily="2" charset="0"/>
              </a:rPr>
              <a:t>Center (0,0)</a:t>
            </a:r>
          </a:p>
          <a:p>
            <a:r>
              <a:rPr lang="en-US" dirty="0" smtClean="0">
                <a:latin typeface="AR CENA" pitchFamily="2" charset="0"/>
              </a:rPr>
              <a:t>Foci (+c,0), (-c,0)</a:t>
            </a:r>
          </a:p>
          <a:p>
            <a:r>
              <a:rPr lang="en-US" dirty="0" smtClean="0">
                <a:latin typeface="AR CENA" pitchFamily="2" charset="0"/>
              </a:rPr>
              <a:t>Vertex (+a,0), (-a,0)</a:t>
            </a:r>
          </a:p>
          <a:p>
            <a:r>
              <a:rPr lang="en-US" dirty="0" smtClean="0">
                <a:latin typeface="AR CENA" pitchFamily="2" charset="0"/>
              </a:rPr>
              <a:t>Asymptotes: b/a (x), -b/a (x)</a:t>
            </a:r>
          </a:p>
          <a:p>
            <a:r>
              <a:rPr lang="en-US" dirty="0" err="1" smtClean="0">
                <a:latin typeface="AR CENA" pitchFamily="2" charset="0"/>
              </a:rPr>
              <a:t>Eq</a:t>
            </a:r>
            <a:r>
              <a:rPr lang="en-US" dirty="0" smtClean="0">
                <a:latin typeface="AR CENA" pitchFamily="2" charset="0"/>
              </a:rPr>
              <a:t> of hyperbola : x^2/a^2 – y^2/b^2 = 1</a:t>
            </a:r>
          </a:p>
          <a:p>
            <a:endParaRPr lang="en-US" dirty="0" smtClean="0"/>
          </a:p>
          <a:p>
            <a:endParaRPr lang="en-US" dirty="0"/>
          </a:p>
          <a:p>
            <a:pPr lvl="8"/>
            <a:r>
              <a:rPr lang="en-US" sz="2800" b="1" i="1" u="sng" dirty="0" smtClean="0"/>
              <a:t>Along Y Axis:</a:t>
            </a:r>
          </a:p>
          <a:p>
            <a:r>
              <a:rPr lang="en-US" dirty="0" smtClean="0">
                <a:latin typeface="AR CENA" pitchFamily="2" charset="0"/>
              </a:rPr>
              <a:t>Center (0,0)</a:t>
            </a:r>
          </a:p>
          <a:p>
            <a:r>
              <a:rPr lang="en-US" dirty="0" smtClean="0">
                <a:latin typeface="AR CENA" pitchFamily="2" charset="0"/>
              </a:rPr>
              <a:t>Foci (0,c), (0,-c)  </a:t>
            </a:r>
          </a:p>
          <a:p>
            <a:r>
              <a:rPr lang="en-US" dirty="0" smtClean="0">
                <a:latin typeface="AR CENA" pitchFamily="2" charset="0"/>
              </a:rPr>
              <a:t>Vertex (0,a), (0,-a)</a:t>
            </a:r>
          </a:p>
          <a:p>
            <a:r>
              <a:rPr lang="en-US" dirty="0" smtClean="0">
                <a:latin typeface="AR CENA" pitchFamily="2" charset="0"/>
              </a:rPr>
              <a:t>Asymptotes: a/b (x), -a/b (x)</a:t>
            </a:r>
          </a:p>
          <a:p>
            <a:r>
              <a:rPr lang="en-US" dirty="0" err="1" smtClean="0">
                <a:latin typeface="AR CENA" pitchFamily="2" charset="0"/>
              </a:rPr>
              <a:t>Eq</a:t>
            </a:r>
            <a:r>
              <a:rPr lang="en-US" dirty="0" smtClean="0">
                <a:latin typeface="AR CENA" pitchFamily="2" charset="0"/>
              </a:rPr>
              <a:t> of hyperbola : y^2/a^2 – x^2/b^2 = 1</a:t>
            </a:r>
          </a:p>
          <a:p>
            <a:endParaRPr lang="en-US" dirty="0">
              <a:latin typeface="AR CENA" pitchFamily="2" charset="0"/>
            </a:endParaRPr>
          </a:p>
          <a:p>
            <a:r>
              <a:rPr lang="en-US" dirty="0" smtClean="0">
                <a:latin typeface="AR CENA" pitchFamily="2" charset="0"/>
              </a:rPr>
              <a:t>As we know that: c^2=a^2+b^2</a:t>
            </a:r>
          </a:p>
          <a:p>
            <a:endParaRPr lang="en-US" dirty="0"/>
          </a:p>
          <a:p>
            <a:endParaRPr lang="en-US" dirty="0" smtClean="0"/>
          </a:p>
          <a:p>
            <a:endParaRPr lang="en-US" dirty="0" smtClean="0"/>
          </a:p>
          <a:p>
            <a:endParaRPr lang="en-US" dirty="0" smtClean="0"/>
          </a:p>
          <a:p>
            <a:endParaRPr lang="ur-PK" dirty="0"/>
          </a:p>
        </p:txBody>
      </p:sp>
    </p:spTree>
    <p:extLst>
      <p:ext uri="{BB962C8B-B14F-4D97-AF65-F5344CB8AC3E}">
        <p14:creationId xmlns:p14="http://schemas.microsoft.com/office/powerpoint/2010/main" val="345816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HORIZONTAL HYPERBOLA		VERTICAL HYPERBOLA</a:t>
            </a:r>
            <a:endParaRPr lang="en-US" dirty="0"/>
          </a:p>
        </p:txBody>
      </p:sp>
      <p:sp>
        <p:nvSpPr>
          <p:cNvPr id="3" name="Text Placeholder 2"/>
          <p:cNvSpPr>
            <a:spLocks noGrp="1"/>
          </p:cNvSpPr>
          <p:nvPr>
            <p:ph type="body" sz="half" idx="2"/>
          </p:nvPr>
        </p:nvSpPr>
        <p:spPr/>
        <p:txBody>
          <a:bodyPr/>
          <a:lstStyle/>
          <a:p>
            <a:endParaRPr lang="en-US" dirty="0"/>
          </a:p>
        </p:txBody>
      </p:sp>
      <p:pic>
        <p:nvPicPr>
          <p:cNvPr id="4098"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304800" y="460909"/>
            <a:ext cx="7772400" cy="4783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1411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ur-PK"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80275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ur-PK"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91732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152400" y="152400"/>
            <a:ext cx="7772400" cy="6477000"/>
          </a:xfrm>
        </p:spPr>
        <p:style>
          <a:lnRef idx="1">
            <a:schemeClr val="accent2"/>
          </a:lnRef>
          <a:fillRef idx="2">
            <a:schemeClr val="accent2"/>
          </a:fillRef>
          <a:effectRef idx="1">
            <a:schemeClr val="accent2"/>
          </a:effectRef>
          <a:fontRef idx="minor">
            <a:schemeClr val="dk1"/>
          </a:fontRef>
        </p:style>
        <p:txBody>
          <a:bodyPr/>
          <a:lstStyle/>
          <a:p>
            <a:pPr lvl="8"/>
            <a:r>
              <a:rPr lang="en-US" sz="2800" b="1" i="1" u="sng" dirty="0" smtClean="0"/>
              <a:t>Along x – axis:</a:t>
            </a:r>
          </a:p>
          <a:p>
            <a:r>
              <a:rPr lang="en-US" dirty="0" smtClean="0">
                <a:latin typeface="AR CENA" pitchFamily="2" charset="0"/>
              </a:rPr>
              <a:t>Center (</a:t>
            </a:r>
            <a:r>
              <a:rPr lang="en-US" dirty="0" err="1" smtClean="0">
                <a:latin typeface="AR CENA" pitchFamily="2" charset="0"/>
              </a:rPr>
              <a:t>h,k</a:t>
            </a:r>
            <a:r>
              <a:rPr lang="en-US" dirty="0" smtClean="0">
                <a:latin typeface="AR CENA" pitchFamily="2" charset="0"/>
              </a:rPr>
              <a:t>)</a:t>
            </a:r>
          </a:p>
          <a:p>
            <a:r>
              <a:rPr lang="en-US" dirty="0" smtClean="0">
                <a:latin typeface="AR CENA" pitchFamily="2" charset="0"/>
              </a:rPr>
              <a:t>Foci (</a:t>
            </a:r>
            <a:r>
              <a:rPr lang="en-US" dirty="0" err="1" smtClean="0">
                <a:latin typeface="AR CENA" pitchFamily="2" charset="0"/>
              </a:rPr>
              <a:t>h+c,k</a:t>
            </a:r>
            <a:r>
              <a:rPr lang="en-US" dirty="0" smtClean="0">
                <a:latin typeface="AR CENA" pitchFamily="2" charset="0"/>
              </a:rPr>
              <a:t>), (h-</a:t>
            </a:r>
            <a:r>
              <a:rPr lang="en-US" dirty="0" err="1" smtClean="0">
                <a:latin typeface="AR CENA" pitchFamily="2" charset="0"/>
              </a:rPr>
              <a:t>c,k</a:t>
            </a:r>
            <a:r>
              <a:rPr lang="en-US" dirty="0" smtClean="0">
                <a:latin typeface="AR CENA" pitchFamily="2" charset="0"/>
              </a:rPr>
              <a:t>)</a:t>
            </a:r>
          </a:p>
          <a:p>
            <a:r>
              <a:rPr lang="en-US" dirty="0" smtClean="0">
                <a:latin typeface="AR CENA" pitchFamily="2" charset="0"/>
              </a:rPr>
              <a:t>Vertex (</a:t>
            </a:r>
            <a:r>
              <a:rPr lang="en-US" dirty="0" err="1" smtClean="0">
                <a:latin typeface="AR CENA" pitchFamily="2" charset="0"/>
              </a:rPr>
              <a:t>h+a,k</a:t>
            </a:r>
            <a:r>
              <a:rPr lang="en-US" dirty="0" smtClean="0">
                <a:latin typeface="AR CENA" pitchFamily="2" charset="0"/>
              </a:rPr>
              <a:t>), (h-</a:t>
            </a:r>
            <a:r>
              <a:rPr lang="en-US" dirty="0" err="1" smtClean="0">
                <a:latin typeface="AR CENA" pitchFamily="2" charset="0"/>
              </a:rPr>
              <a:t>a,k</a:t>
            </a:r>
            <a:r>
              <a:rPr lang="en-US" dirty="0" smtClean="0">
                <a:latin typeface="AR CENA" pitchFamily="2" charset="0"/>
              </a:rPr>
              <a:t>)</a:t>
            </a:r>
          </a:p>
          <a:p>
            <a:r>
              <a:rPr lang="en-US" dirty="0" smtClean="0">
                <a:latin typeface="AR CENA" pitchFamily="2" charset="0"/>
              </a:rPr>
              <a:t>Asymptotes: y-k=b/a (x-h), -b/a (x-h)</a:t>
            </a:r>
          </a:p>
          <a:p>
            <a:r>
              <a:rPr lang="en-US" dirty="0" err="1" smtClean="0">
                <a:latin typeface="AR CENA" pitchFamily="2" charset="0"/>
              </a:rPr>
              <a:t>Eq</a:t>
            </a:r>
            <a:r>
              <a:rPr lang="en-US" dirty="0" smtClean="0">
                <a:latin typeface="AR CENA" pitchFamily="2" charset="0"/>
              </a:rPr>
              <a:t> of hyperbola: (x-h)^2/a^2 – (y-k)^2/b^2 = 1</a:t>
            </a:r>
          </a:p>
          <a:p>
            <a:endParaRPr lang="en-US" dirty="0">
              <a:latin typeface="AR CENA" pitchFamily="2" charset="0"/>
            </a:endParaRPr>
          </a:p>
          <a:p>
            <a:pPr lvl="7"/>
            <a:r>
              <a:rPr lang="en-US" sz="2800" b="1" i="1" u="sng" dirty="0" smtClean="0"/>
              <a:t>Along y – axis:</a:t>
            </a:r>
          </a:p>
          <a:p>
            <a:r>
              <a:rPr lang="en-US" dirty="0">
                <a:latin typeface="AR CENA" pitchFamily="2" charset="0"/>
              </a:rPr>
              <a:t>Center (</a:t>
            </a:r>
            <a:r>
              <a:rPr lang="en-US" dirty="0" err="1">
                <a:latin typeface="AR CENA" pitchFamily="2" charset="0"/>
              </a:rPr>
              <a:t>h,k</a:t>
            </a:r>
            <a:r>
              <a:rPr lang="en-US" dirty="0">
                <a:latin typeface="AR CENA" pitchFamily="2" charset="0"/>
              </a:rPr>
              <a:t>)</a:t>
            </a:r>
          </a:p>
          <a:p>
            <a:r>
              <a:rPr lang="en-US" dirty="0">
                <a:latin typeface="AR CENA" pitchFamily="2" charset="0"/>
              </a:rPr>
              <a:t>Foci (</a:t>
            </a:r>
            <a:r>
              <a:rPr lang="en-US" dirty="0" err="1" smtClean="0">
                <a:latin typeface="AR CENA" pitchFamily="2" charset="0"/>
              </a:rPr>
              <a:t>h,k</a:t>
            </a:r>
            <a:r>
              <a:rPr lang="en-US" dirty="0" err="1">
                <a:latin typeface="AR CENA" pitchFamily="2" charset="0"/>
              </a:rPr>
              <a:t>+</a:t>
            </a:r>
            <a:r>
              <a:rPr lang="en-US" dirty="0" err="1" smtClean="0">
                <a:latin typeface="AR CENA" pitchFamily="2" charset="0"/>
              </a:rPr>
              <a:t>c</a:t>
            </a:r>
            <a:r>
              <a:rPr lang="en-US" dirty="0" smtClean="0">
                <a:latin typeface="AR CENA" pitchFamily="2" charset="0"/>
              </a:rPr>
              <a:t>), </a:t>
            </a:r>
            <a:r>
              <a:rPr lang="en-US" dirty="0">
                <a:latin typeface="AR CENA" pitchFamily="2" charset="0"/>
              </a:rPr>
              <a:t>(</a:t>
            </a:r>
            <a:r>
              <a:rPr lang="en-US" dirty="0" err="1" smtClean="0">
                <a:latin typeface="AR CENA" pitchFamily="2" charset="0"/>
              </a:rPr>
              <a:t>h,k</a:t>
            </a:r>
            <a:r>
              <a:rPr lang="en-US" dirty="0" smtClean="0">
                <a:latin typeface="AR CENA" pitchFamily="2" charset="0"/>
              </a:rPr>
              <a:t>-c)</a:t>
            </a:r>
            <a:endParaRPr lang="en-US" dirty="0">
              <a:latin typeface="AR CENA" pitchFamily="2" charset="0"/>
            </a:endParaRPr>
          </a:p>
          <a:p>
            <a:r>
              <a:rPr lang="en-US" dirty="0">
                <a:latin typeface="AR CENA" pitchFamily="2" charset="0"/>
              </a:rPr>
              <a:t>Vertex (</a:t>
            </a:r>
            <a:r>
              <a:rPr lang="en-US" dirty="0" err="1" smtClean="0">
                <a:latin typeface="AR CENA" pitchFamily="2" charset="0"/>
              </a:rPr>
              <a:t>h,k+a</a:t>
            </a:r>
            <a:r>
              <a:rPr lang="en-US" dirty="0" smtClean="0">
                <a:latin typeface="AR CENA" pitchFamily="2" charset="0"/>
              </a:rPr>
              <a:t>), </a:t>
            </a:r>
            <a:r>
              <a:rPr lang="en-US" dirty="0">
                <a:latin typeface="AR CENA" pitchFamily="2" charset="0"/>
              </a:rPr>
              <a:t>(</a:t>
            </a:r>
            <a:r>
              <a:rPr lang="en-US" dirty="0" err="1" smtClean="0">
                <a:latin typeface="AR CENA" pitchFamily="2" charset="0"/>
              </a:rPr>
              <a:t>h,k</a:t>
            </a:r>
            <a:r>
              <a:rPr lang="en-US" dirty="0" smtClean="0">
                <a:latin typeface="AR CENA" pitchFamily="2" charset="0"/>
              </a:rPr>
              <a:t>-a)</a:t>
            </a:r>
            <a:endParaRPr lang="en-US" dirty="0">
              <a:latin typeface="AR CENA" pitchFamily="2" charset="0"/>
            </a:endParaRPr>
          </a:p>
          <a:p>
            <a:r>
              <a:rPr lang="en-US" dirty="0">
                <a:latin typeface="AR CENA" pitchFamily="2" charset="0"/>
              </a:rPr>
              <a:t>Asymptotes: </a:t>
            </a:r>
            <a:r>
              <a:rPr lang="en-US" dirty="0" smtClean="0">
                <a:latin typeface="AR CENA" pitchFamily="2" charset="0"/>
              </a:rPr>
              <a:t>y-k=a/b </a:t>
            </a:r>
            <a:r>
              <a:rPr lang="en-US" dirty="0">
                <a:latin typeface="AR CENA" pitchFamily="2" charset="0"/>
              </a:rPr>
              <a:t>(x-h), </a:t>
            </a:r>
            <a:r>
              <a:rPr lang="en-US" dirty="0" smtClean="0">
                <a:latin typeface="AR CENA" pitchFamily="2" charset="0"/>
              </a:rPr>
              <a:t>-a/b </a:t>
            </a:r>
            <a:r>
              <a:rPr lang="en-US" dirty="0">
                <a:latin typeface="AR CENA" pitchFamily="2" charset="0"/>
              </a:rPr>
              <a:t>(x-h)</a:t>
            </a:r>
          </a:p>
          <a:p>
            <a:r>
              <a:rPr lang="en-US" dirty="0" err="1">
                <a:latin typeface="AR CENA" pitchFamily="2" charset="0"/>
              </a:rPr>
              <a:t>Eq</a:t>
            </a:r>
            <a:r>
              <a:rPr lang="en-US" dirty="0">
                <a:latin typeface="AR CENA" pitchFamily="2" charset="0"/>
              </a:rPr>
              <a:t> of hyperbola: </a:t>
            </a:r>
            <a:r>
              <a:rPr lang="en-US" dirty="0" smtClean="0">
                <a:latin typeface="AR CENA" pitchFamily="2" charset="0"/>
              </a:rPr>
              <a:t>-(</a:t>
            </a:r>
            <a:r>
              <a:rPr lang="en-US" dirty="0">
                <a:latin typeface="AR CENA" pitchFamily="2" charset="0"/>
              </a:rPr>
              <a:t>x-h)^</a:t>
            </a:r>
            <a:r>
              <a:rPr lang="en-US" dirty="0" smtClean="0">
                <a:latin typeface="AR CENA" pitchFamily="2" charset="0"/>
              </a:rPr>
              <a:t>2/b^2 + (</a:t>
            </a:r>
            <a:r>
              <a:rPr lang="en-US" dirty="0">
                <a:latin typeface="AR CENA" pitchFamily="2" charset="0"/>
              </a:rPr>
              <a:t>y-k)^</a:t>
            </a:r>
            <a:r>
              <a:rPr lang="en-US" dirty="0" smtClean="0">
                <a:latin typeface="AR CENA" pitchFamily="2" charset="0"/>
              </a:rPr>
              <a:t>2/a^2 </a:t>
            </a:r>
            <a:r>
              <a:rPr lang="en-US" dirty="0">
                <a:latin typeface="AR CENA" pitchFamily="2" charset="0"/>
              </a:rPr>
              <a:t>= </a:t>
            </a:r>
            <a:r>
              <a:rPr lang="en-US" dirty="0" smtClean="0">
                <a:latin typeface="AR CENA" pitchFamily="2" charset="0"/>
              </a:rPr>
              <a:t>1</a:t>
            </a:r>
          </a:p>
          <a:p>
            <a:endParaRPr lang="en-US" dirty="0">
              <a:latin typeface="AR CENA" pitchFamily="2" charset="0"/>
            </a:endParaRPr>
          </a:p>
          <a:p>
            <a:r>
              <a:rPr lang="en-US" dirty="0" smtClean="0">
                <a:latin typeface="AR CENA" pitchFamily="2" charset="0"/>
              </a:rPr>
              <a:t>As we know that : c^2=a^2+b^2</a:t>
            </a:r>
            <a:endParaRPr lang="en-US" dirty="0">
              <a:latin typeface="AR CENA" pitchFamily="2" charset="0"/>
            </a:endParaRPr>
          </a:p>
          <a:p>
            <a:endParaRPr lang="en-US" dirty="0" smtClean="0"/>
          </a:p>
          <a:p>
            <a:endParaRPr lang="en-US" dirty="0" smtClean="0"/>
          </a:p>
          <a:p>
            <a:endParaRPr lang="en-US" dirty="0" smtClean="0"/>
          </a:p>
          <a:p>
            <a:endParaRPr lang="ur-PK" dirty="0"/>
          </a:p>
        </p:txBody>
      </p:sp>
    </p:spTree>
    <p:extLst>
      <p:ext uri="{BB962C8B-B14F-4D97-AF65-F5344CB8AC3E}">
        <p14:creationId xmlns:p14="http://schemas.microsoft.com/office/powerpoint/2010/main" val="313854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458200" cy="6858000"/>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smtClean="0"/>
              <a:t>		</a:t>
            </a:r>
            <a:br>
              <a:rPr lang="en-US" dirty="0" smtClean="0"/>
            </a:br>
            <a:r>
              <a:rPr lang="en-US" dirty="0"/>
              <a:t/>
            </a:r>
            <a:br>
              <a:rPr lang="en-US" dirty="0"/>
            </a:br>
            <a:r>
              <a:rPr lang="en-US" dirty="0" smtClean="0"/>
              <a:t/>
            </a:r>
            <a:br>
              <a:rPr lang="en-US" dirty="0" smtClean="0"/>
            </a:br>
            <a:r>
              <a:rPr lang="en-US" dirty="0" smtClean="0"/>
              <a:t>		</a:t>
            </a:r>
            <a:br>
              <a:rPr lang="en-US" dirty="0" smtClean="0"/>
            </a:br>
            <a:r>
              <a:rPr lang="en-US" dirty="0"/>
              <a:t>	</a:t>
            </a:r>
            <a:r>
              <a:rPr lang="en-US" dirty="0" smtClean="0"/>
              <a:t>	</a:t>
            </a:r>
            <a:r>
              <a:rPr lang="en-US" sz="11500" b="1"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PARABOLA</a:t>
            </a:r>
            <a:endParaRPr lang="en-US" b="1"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1284833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ur-PK"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
            <a:ext cx="9144000" cy="6781799"/>
          </a:xfrm>
          <a:prstGeom prst="rect">
            <a:avLst/>
          </a:prstGeom>
        </p:spPr>
      </p:pic>
    </p:spTree>
    <p:extLst>
      <p:ext uri="{BB962C8B-B14F-4D97-AF65-F5344CB8AC3E}">
        <p14:creationId xmlns:p14="http://schemas.microsoft.com/office/powerpoint/2010/main" val="3229391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ur-PK"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
            <a:ext cx="9144000" cy="6934200"/>
          </a:xfrm>
          <a:prstGeom prst="rect">
            <a:avLst/>
          </a:prstGeom>
        </p:spPr>
      </p:pic>
    </p:spTree>
    <p:extLst>
      <p:ext uri="{BB962C8B-B14F-4D97-AF65-F5344CB8AC3E}">
        <p14:creationId xmlns:p14="http://schemas.microsoft.com/office/powerpoint/2010/main" val="358495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a:xfrm>
            <a:off x="0" y="0"/>
            <a:ext cx="8458200" cy="6858000"/>
          </a:xfrm>
        </p:spPr>
        <p:style>
          <a:lnRef idx="1">
            <a:schemeClr val="accent2"/>
          </a:lnRef>
          <a:fillRef idx="3">
            <a:schemeClr val="accent2"/>
          </a:fillRef>
          <a:effectRef idx="2">
            <a:schemeClr val="accent2"/>
          </a:effectRef>
          <a:fontRef idx="minor">
            <a:schemeClr val="lt1"/>
          </a:fontRef>
        </p:style>
        <p:txBody>
          <a:bodyPr>
            <a:normAutofit/>
          </a:bodyPr>
          <a:lstStyle/>
          <a:p>
            <a:r>
              <a:rPr lang="en-US" sz="3600" b="1" i="1" u="sng" dirty="0" smtClean="0"/>
              <a:t>Solve the following questions :</a:t>
            </a:r>
          </a:p>
          <a:p>
            <a:r>
              <a:rPr lang="en-US" sz="36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 CENA" pitchFamily="2" charset="0"/>
              </a:rPr>
              <a:t>Q1. Find </a:t>
            </a:r>
            <a:r>
              <a:rPr lang="en-US" sz="3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 CENA" pitchFamily="2" charset="0"/>
              </a:rPr>
              <a:t>foci, vertices and the following hyperbola. </a:t>
            </a:r>
            <a:endParaRPr lang="en-US" sz="36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 CENA" pitchFamily="2" charset="0"/>
            </a:endParaRPr>
          </a:p>
          <a:p>
            <a:r>
              <a:rPr lang="en-US" sz="3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 CENA" pitchFamily="2" charset="0"/>
              </a:rPr>
              <a:t>(x ^ 2)/4 </a:t>
            </a:r>
            <a:r>
              <a:rPr lang="en-US" sz="36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 CENA" pitchFamily="2" charset="0"/>
              </a:rPr>
              <a:t>– (y </a:t>
            </a:r>
            <a:r>
              <a:rPr lang="en-US" sz="3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 CENA" pitchFamily="2" charset="0"/>
              </a:rPr>
              <a:t>^ 2)/5 = 1</a:t>
            </a:r>
          </a:p>
          <a:p>
            <a:endParaRPr lang="en-US" sz="36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 CENA" pitchFamily="2" charset="0"/>
            </a:endParaRPr>
          </a:p>
          <a:p>
            <a:r>
              <a:rPr lang="en-US" sz="36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 CENA" pitchFamily="2" charset="0"/>
              </a:rPr>
              <a:t>Q2. Find center, foci, vertices and Asymptotes of the following hyperbola.</a:t>
            </a:r>
          </a:p>
          <a:p>
            <a:r>
              <a:rPr lang="en-US" sz="36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 CENA" pitchFamily="2" charset="0"/>
              </a:rPr>
              <a:t>(y ^ 2)/4 – (x^2)/5 = 1</a:t>
            </a:r>
          </a:p>
          <a:p>
            <a:endParaRPr lang="en-US" sz="3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 CENA" pitchFamily="2" charset="0"/>
            </a:endParaRPr>
          </a:p>
        </p:txBody>
      </p:sp>
    </p:spTree>
    <p:extLst>
      <p:ext uri="{BB962C8B-B14F-4D97-AF65-F5344CB8AC3E}">
        <p14:creationId xmlns:p14="http://schemas.microsoft.com/office/powerpoint/2010/main" val="2260499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219200" y="2743200"/>
            <a:ext cx="6248400" cy="1219200"/>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	</a:t>
            </a:r>
            <a:r>
              <a:rPr lang="en-US" b="1" i="1" dirty="0" smtClean="0"/>
              <a:t>CONCLUSION</a:t>
            </a:r>
            <a:endParaRPr lang="en-US" b="1" i="1" dirty="0"/>
          </a:p>
        </p:txBody>
      </p:sp>
      <p:sp>
        <p:nvSpPr>
          <p:cNvPr id="6" name="Subtitle 5"/>
          <p:cNvSpPr>
            <a:spLocks noGrp="1"/>
          </p:cNvSpPr>
          <p:nvPr>
            <p:ph type="subTitle" idx="1"/>
          </p:nvPr>
        </p:nvSpPr>
        <p:spPr>
          <a:xfrm flipH="1">
            <a:off x="9143999" y="5562600"/>
            <a:ext cx="380999" cy="45719"/>
          </a:xfrm>
        </p:spPr>
        <p:txBody>
          <a:bodyPr>
            <a:normAutofit fontScale="25000" lnSpcReduction="20000"/>
          </a:bodyPr>
          <a:lstStyle/>
          <a:p>
            <a:endParaRPr lang="en-US" dirty="0"/>
          </a:p>
        </p:txBody>
      </p:sp>
    </p:spTree>
    <p:extLst>
      <p:ext uri="{BB962C8B-B14F-4D97-AF65-F5344CB8AC3E}">
        <p14:creationId xmlns:p14="http://schemas.microsoft.com/office/powerpoint/2010/main" val="841223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r>
              <a:rPr lang="en-US" dirty="0" smtClean="0"/>
              <a:t>THANKS YOU ALL</a:t>
            </a:r>
            <a:endParaRPr lang="en-US" dirty="0"/>
          </a:p>
        </p:txBody>
      </p:sp>
      <p:sp>
        <p:nvSpPr>
          <p:cNvPr id="5" name="Content Placeholder 4"/>
          <p:cNvSpPr>
            <a:spLocks noGrp="1"/>
          </p:cNvSpPr>
          <p:nvPr>
            <p:ph sz="quarter" idx="13"/>
          </p:nvPr>
        </p:nvSpPr>
        <p:spPr>
          <a:xfrm>
            <a:off x="0" y="0"/>
            <a:ext cx="8458200" cy="5638800"/>
          </a:xfrm>
        </p:spPr>
        <p:style>
          <a:lnRef idx="1">
            <a:schemeClr val="accent2"/>
          </a:lnRef>
          <a:fillRef idx="2">
            <a:schemeClr val="accent2"/>
          </a:fillRef>
          <a:effectRef idx="1">
            <a:schemeClr val="accent2"/>
          </a:effectRef>
          <a:fontRef idx="minor">
            <a:schemeClr val="dk1"/>
          </a:fontRef>
        </p:style>
        <p:txBody>
          <a:bodyPr>
            <a:normAutofit fontScale="77500" lnSpcReduction="20000"/>
          </a:bodyPr>
          <a:lstStyle/>
          <a:p>
            <a:r>
              <a:rPr lang="en-US" dirty="0"/>
              <a:t/>
            </a:r>
            <a:br>
              <a:rPr lang="en-US" dirty="0"/>
            </a:br>
            <a:r>
              <a:rPr lang="en-US" sz="2300" dirty="0">
                <a:latin typeface="Berlin Sans FB Demi" pitchFamily="34" charset="0"/>
              </a:rPr>
              <a:t>A more unique conclusion of conic sections and their parts is that they are all closely related to each other. In fact, they can all be generated from a single equation:</a:t>
            </a:r>
          </a:p>
          <a:p>
            <a:r>
              <a:rPr lang="en-US" sz="2300" dirty="0">
                <a:latin typeface="Berlin Sans FB Demi" pitchFamily="34" charset="0"/>
              </a:rPr>
              <a:t>Ax^2 + </a:t>
            </a:r>
            <a:r>
              <a:rPr lang="en-US" sz="2300" dirty="0" err="1">
                <a:latin typeface="Berlin Sans FB Demi" pitchFamily="34" charset="0"/>
              </a:rPr>
              <a:t>Bxy</a:t>
            </a:r>
            <a:r>
              <a:rPr lang="en-US" sz="2300" dirty="0">
                <a:latin typeface="Berlin Sans FB Demi" pitchFamily="34" charset="0"/>
              </a:rPr>
              <a:t> + Cy^2 + </a:t>
            </a:r>
            <a:r>
              <a:rPr lang="en-US" sz="2300" dirty="0" err="1">
                <a:latin typeface="Berlin Sans FB Demi" pitchFamily="34" charset="0"/>
              </a:rPr>
              <a:t>Dx</a:t>
            </a:r>
            <a:r>
              <a:rPr lang="en-US" sz="2300" dirty="0">
                <a:latin typeface="Berlin Sans FB Demi" pitchFamily="34" charset="0"/>
              </a:rPr>
              <a:t> + </a:t>
            </a:r>
            <a:r>
              <a:rPr lang="en-US" sz="2300" dirty="0" err="1">
                <a:latin typeface="Berlin Sans FB Demi" pitchFamily="34" charset="0"/>
              </a:rPr>
              <a:t>Ey</a:t>
            </a:r>
            <a:r>
              <a:rPr lang="en-US" sz="2300" dirty="0">
                <a:latin typeface="Berlin Sans FB Demi" pitchFamily="34" charset="0"/>
              </a:rPr>
              <a:t> + F = 0 </a:t>
            </a:r>
          </a:p>
          <a:p>
            <a:r>
              <a:rPr lang="en-US" sz="2300" dirty="0">
                <a:latin typeface="Berlin Sans FB Demi" pitchFamily="34" charset="0"/>
              </a:rPr>
              <a:t>This equation is called the general conic equation, and it can be used to represent any type of conic section, depending on the values of the coefficients A, B, C, D, E, and F.</a:t>
            </a:r>
          </a:p>
          <a:p>
            <a:r>
              <a:rPr lang="en-US" sz="2300" dirty="0">
                <a:latin typeface="Berlin Sans FB Demi" pitchFamily="34" charset="0"/>
              </a:rPr>
              <a:t>Another unique conclusion is that conic sections can be used to model a wide variety of natural phenomena. For example, the orbits of planets and comets are conic sections, as are the paths of light rays through lenses and mirrors. Conic sections are also used in the design of many man-made objects, such as bridges, telescopes, and satellite dishes.</a:t>
            </a:r>
          </a:p>
          <a:p>
            <a:r>
              <a:rPr lang="en-US" sz="2300" dirty="0">
                <a:latin typeface="Berlin Sans FB Demi" pitchFamily="34" charset="0"/>
              </a:rPr>
              <a:t>In short, conic sections are a beautiful and powerful tool that can be used to understand and model the world around us.</a:t>
            </a:r>
          </a:p>
          <a:p>
            <a:r>
              <a:rPr lang="en-US" sz="2300" dirty="0">
                <a:latin typeface="Berlin Sans FB Demi" pitchFamily="34" charset="0"/>
              </a:rPr>
              <a:t>Here is a more creative conclusion:</a:t>
            </a:r>
          </a:p>
          <a:p>
            <a:r>
              <a:rPr lang="en-US" sz="2300" dirty="0">
                <a:latin typeface="Berlin Sans FB Demi" pitchFamily="34" charset="0"/>
              </a:rPr>
              <a:t>Imagine a universe where the laws of physics are different, and conic sections no longer exist. What would happen?</a:t>
            </a:r>
          </a:p>
          <a:p>
            <a:r>
              <a:rPr lang="en-US" sz="2300" dirty="0">
                <a:latin typeface="Berlin Sans FB Demi" pitchFamily="34" charset="0"/>
              </a:rPr>
              <a:t>Without conic sections, the orbits of planets and comets would be unpredictable. Light rays would not travel in straight lines. And many of the man-made objects that we rely on every day would not be possible.</a:t>
            </a:r>
          </a:p>
          <a:p>
            <a:r>
              <a:rPr lang="en-US" sz="2300" dirty="0">
                <a:latin typeface="Berlin Sans FB Demi" pitchFamily="34" charset="0"/>
              </a:rPr>
              <a:t>In short, our universe would be a very different place without conic sections.</a:t>
            </a:r>
          </a:p>
          <a:p>
            <a:r>
              <a:rPr lang="en-US" sz="2300" dirty="0">
                <a:latin typeface="Berlin Sans FB Demi" pitchFamily="34" charset="0"/>
              </a:rPr>
              <a:t>I hope this is more unique and interesting conclusion for you.</a:t>
            </a:r>
          </a:p>
          <a:p>
            <a:endParaRPr lang="en-US" sz="2300" dirty="0">
              <a:latin typeface="Berlin Sans FB Demi" pitchFamily="34" charset="0"/>
            </a:endParaRPr>
          </a:p>
        </p:txBody>
      </p:sp>
      <p:sp>
        <p:nvSpPr>
          <p:cNvPr id="6" name="Title 5"/>
          <p:cNvSpPr>
            <a:spLocks noGrp="1"/>
          </p:cNvSpPr>
          <p:nvPr>
            <p:ph type="title"/>
          </p:nvPr>
        </p:nvSpPr>
        <p:spPr/>
        <p:txBody>
          <a:bodyPr/>
          <a:lstStyle/>
          <a:p>
            <a:r>
              <a:rPr lang="en-US" dirty="0" smtClean="0"/>
              <a:t>THANKS FOR YOUR TIME </a:t>
            </a:r>
            <a:endParaRPr lang="en-US" dirty="0"/>
          </a:p>
        </p:txBody>
      </p:sp>
    </p:spTree>
    <p:extLst>
      <p:ext uri="{BB962C8B-B14F-4D97-AF65-F5344CB8AC3E}">
        <p14:creationId xmlns:p14="http://schemas.microsoft.com/office/powerpoint/2010/main" val="5607543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		   </a:t>
            </a:r>
            <a:r>
              <a:rPr lang="en-US" b="1"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PARABOLA</a:t>
            </a:r>
            <a:r>
              <a:rPr lang="en-US" b="1"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dirty="0"/>
          </a:p>
        </p:txBody>
      </p:sp>
      <p:sp>
        <p:nvSpPr>
          <p:cNvPr id="3" name="Content Placeholder 2"/>
          <p:cNvSpPr>
            <a:spLocks noGrp="1"/>
          </p:cNvSpPr>
          <p:nvPr>
            <p:ph idx="1"/>
          </p:nvPr>
        </p:nvSpPr>
        <p:spPr/>
        <p:txBody>
          <a:bodyPr/>
          <a:lstStyle/>
          <a:p>
            <a:r>
              <a:rPr lang="en-US" b="1" i="1" u="sng" dirty="0" smtClean="0"/>
              <a:t>DEFINITION:-</a:t>
            </a:r>
          </a:p>
          <a:p>
            <a:pPr lvl="1"/>
            <a:r>
              <a:rPr lang="en-US" sz="2800" dirty="0"/>
              <a:t>Parabola is a locus of a point p(</a:t>
            </a:r>
            <a:r>
              <a:rPr lang="en-US" sz="2800" dirty="0" err="1"/>
              <a:t>x,y</a:t>
            </a:r>
            <a:r>
              <a:rPr lang="en-US" sz="2800" dirty="0"/>
              <a:t>) which moves such that it's distance from the fixed point is same as that of its distance from the fixed </a:t>
            </a:r>
            <a:r>
              <a:rPr lang="en-US" sz="2800" dirty="0" smtClean="0"/>
              <a:t>line.</a:t>
            </a:r>
          </a:p>
          <a:p>
            <a:pPr lvl="1"/>
            <a:endParaRPr lang="en-US" sz="2800" dirty="0"/>
          </a:p>
          <a:p>
            <a:pPr lvl="1"/>
            <a:endParaRPr lang="en-US" sz="2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962400"/>
            <a:ext cx="7734300"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2363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b="1"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		ECCENTRICITY:-</a:t>
            </a:r>
            <a:endParaRPr lang="en-US" dirty="0"/>
          </a:p>
        </p:txBody>
      </p:sp>
      <p:sp>
        <p:nvSpPr>
          <p:cNvPr id="3" name="Content Placeholder 2"/>
          <p:cNvSpPr>
            <a:spLocks noGrp="1"/>
          </p:cNvSpPr>
          <p:nvPr>
            <p:ph idx="1"/>
          </p:nvPr>
        </p:nvSpPr>
        <p:spPr/>
        <p:txBody>
          <a:bodyPr/>
          <a:lstStyle/>
          <a:p>
            <a:r>
              <a:rPr lang="en-US" sz="2400" b="1" i="1" u="sng" dirty="0" smtClean="0"/>
              <a:t>DEFINITION:-</a:t>
            </a:r>
          </a:p>
          <a:p>
            <a:pPr lvl="1"/>
            <a:r>
              <a:rPr lang="en-US" sz="2800" b="1" i="1" u="sng" dirty="0"/>
              <a:t>Ratio between distance of point to focus and distance of point to </a:t>
            </a:r>
            <a:r>
              <a:rPr lang="en-US" sz="2800" b="1" i="1" u="sng" dirty="0" err="1"/>
              <a:t>directrix</a:t>
            </a:r>
            <a:r>
              <a:rPr lang="en-US" sz="2800" b="1" i="1" u="sng" dirty="0"/>
              <a:t> is called </a:t>
            </a:r>
            <a:r>
              <a:rPr lang="en-US" sz="2800" b="1" i="1" u="sng" dirty="0" smtClean="0"/>
              <a:t>eccentricity.PF/PL=1.</a:t>
            </a:r>
          </a:p>
          <a:p>
            <a:pPr lvl="1"/>
            <a:endParaRPr lang="en-US" sz="2800" b="1" i="1" u="sng" dirty="0"/>
          </a:p>
          <a:p>
            <a:pPr lvl="1"/>
            <a:endParaRPr lang="en-US" sz="2800" b="1" i="1" u="sng"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727015"/>
            <a:ext cx="55626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5912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b="1"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	STANDARD PARABOLA:-</a:t>
            </a:r>
            <a:endParaRPr lang="en-US" dirty="0"/>
          </a:p>
        </p:txBody>
      </p:sp>
      <p:sp>
        <p:nvSpPr>
          <p:cNvPr id="3" name="Content Placeholder 2"/>
          <p:cNvSpPr>
            <a:spLocks noGrp="1"/>
          </p:cNvSpPr>
          <p:nvPr>
            <p:ph idx="1"/>
          </p:nvPr>
        </p:nvSpPr>
        <p:spPr/>
        <p:txBody>
          <a:bodyPr/>
          <a:lstStyle/>
          <a:p>
            <a:r>
              <a:rPr lang="en-US" sz="2000" b="1" i="1" u="sng" dirty="0" smtClean="0"/>
              <a:t>POINTS:-</a:t>
            </a:r>
          </a:p>
          <a:p>
            <a:r>
              <a:rPr lang="en-US" sz="2000" b="1" i="1" u="sng" dirty="0"/>
              <a:t>A parabola whose focus is at (a,0)and </a:t>
            </a:r>
            <a:r>
              <a:rPr lang="en-US" sz="2000" b="1" i="1" u="sng" dirty="0" err="1"/>
              <a:t>directrix</a:t>
            </a:r>
            <a:r>
              <a:rPr lang="en-US" sz="2000" b="1" i="1" u="sng" dirty="0"/>
              <a:t> is </a:t>
            </a:r>
            <a:r>
              <a:rPr lang="en-US" sz="2000" b="1" i="1" u="sng" dirty="0" err="1"/>
              <a:t>x+a</a:t>
            </a:r>
            <a:r>
              <a:rPr lang="en-US" sz="2000" b="1" i="1" u="sng" dirty="0"/>
              <a:t>=0.Note:Vertex is at origin</a:t>
            </a:r>
            <a:r>
              <a:rPr lang="en-US" sz="2000" b="1" i="1" u="sng" dirty="0" smtClean="0"/>
              <a:t>.</a:t>
            </a:r>
          </a:p>
          <a:p>
            <a:r>
              <a:rPr lang="en-US" sz="2000" b="1" i="1" u="sng" dirty="0"/>
              <a:t>Focus of standard parabola is=(a,0)</a:t>
            </a:r>
            <a:r>
              <a:rPr lang="en-US" sz="2000" b="1" i="1" u="sng" dirty="0" err="1"/>
              <a:t>Directrix</a:t>
            </a:r>
            <a:r>
              <a:rPr lang="en-US" sz="2000" b="1" i="1" u="sng" dirty="0"/>
              <a:t> of standard parabola is (</a:t>
            </a:r>
            <a:r>
              <a:rPr lang="en-US" sz="2000" b="1" i="1" u="sng" dirty="0" err="1"/>
              <a:t>x+a</a:t>
            </a:r>
            <a:r>
              <a:rPr lang="en-US" sz="2000" b="1" i="1" u="sng" dirty="0"/>
              <a:t>)=</a:t>
            </a:r>
            <a:r>
              <a:rPr lang="en-US" sz="2000" b="1" i="1" u="sng" dirty="0" smtClean="0"/>
              <a:t>0.</a:t>
            </a:r>
          </a:p>
          <a:p>
            <a:endParaRPr lang="en-US" sz="2800" b="1" i="1" u="sng"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429000"/>
            <a:ext cx="76200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381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b="1"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		QUESTION:-</a:t>
            </a:r>
            <a:endParaRPr lang="en-US" dirty="0"/>
          </a:p>
        </p:txBody>
      </p:sp>
      <p:sp>
        <p:nvSpPr>
          <p:cNvPr id="3" name="Content Placeholder 2"/>
          <p:cNvSpPr>
            <a:spLocks noGrp="1"/>
          </p:cNvSpPr>
          <p:nvPr>
            <p:ph idx="1"/>
          </p:nvPr>
        </p:nvSpPr>
        <p:spPr/>
        <p:txBody>
          <a:bodyPr/>
          <a:lstStyle/>
          <a:p>
            <a:r>
              <a:rPr lang="en-US" b="1" i="1" u="sng" dirty="0" smtClean="0"/>
              <a:t>CONSIDER THE PARABOLA (y^2=2x),find its focus and </a:t>
            </a:r>
            <a:r>
              <a:rPr lang="en-US" b="1" i="1" u="sng" dirty="0" err="1" smtClean="0"/>
              <a:t>directrix</a:t>
            </a:r>
            <a:r>
              <a:rPr lang="en-US" b="1" i="1" u="sng" dirty="0" smtClean="0"/>
              <a:t>.</a:t>
            </a:r>
          </a:p>
          <a:p>
            <a:endParaRPr lang="en-US" b="1" i="1" u="sng" dirty="0"/>
          </a:p>
          <a:p>
            <a:r>
              <a:rPr lang="en-US" b="1" i="1" u="sng" dirty="0" smtClean="0"/>
              <a:t>SOLUTION:-</a:t>
            </a:r>
          </a:p>
          <a:p>
            <a:pPr lvl="8"/>
            <a:r>
              <a:rPr lang="en-US" sz="2400" b="1" i="1" u="sng" dirty="0" smtClean="0"/>
              <a:t>Y^2=2x</a:t>
            </a:r>
          </a:p>
          <a:p>
            <a:pPr lvl="8"/>
            <a:r>
              <a:rPr lang="en-US" sz="2400" b="1" i="1" u="sng" dirty="0" smtClean="0"/>
              <a:t>Y^2=4ax</a:t>
            </a:r>
          </a:p>
          <a:p>
            <a:pPr lvl="8"/>
            <a:r>
              <a:rPr lang="en-US" sz="2400" b="1" i="1" u="sng" dirty="0" smtClean="0"/>
              <a:t>4a=2</a:t>
            </a:r>
          </a:p>
          <a:p>
            <a:pPr lvl="8"/>
            <a:r>
              <a:rPr lang="en-US" sz="2400" b="1" i="1" u="sng" dirty="0"/>
              <a:t>a</a:t>
            </a:r>
            <a:r>
              <a:rPr lang="en-US" sz="2400" b="1" i="1" u="sng" dirty="0" smtClean="0"/>
              <a:t>=1/2</a:t>
            </a:r>
          </a:p>
          <a:p>
            <a:pPr lvl="8"/>
            <a:r>
              <a:rPr lang="en-US" sz="2400" b="1" i="1" u="sng" dirty="0" smtClean="0"/>
              <a:t>Focus</a:t>
            </a:r>
            <a:r>
              <a:rPr lang="en-US" sz="2400" b="1" i="1" u="sng" dirty="0" smtClean="0">
                <a:sym typeface="Wingdings" pitchFamily="2" charset="2"/>
              </a:rPr>
              <a:t></a:t>
            </a:r>
            <a:r>
              <a:rPr lang="en-US" sz="2400" b="1" i="1" u="sng" dirty="0" smtClean="0"/>
              <a:t>(a,0)(-a,0)</a:t>
            </a:r>
            <a:r>
              <a:rPr lang="en-US" sz="2400" b="1" i="1" u="sng" dirty="0" smtClean="0">
                <a:sym typeface="Wingdings" pitchFamily="2" charset="2"/>
              </a:rPr>
              <a:t>(1/2,0)(-1/2,0)</a:t>
            </a:r>
          </a:p>
          <a:p>
            <a:pPr lvl="8"/>
            <a:r>
              <a:rPr lang="en-US" sz="2400" b="1" i="1" u="sng" dirty="0">
                <a:sym typeface="Wingdings" pitchFamily="2" charset="2"/>
              </a:rPr>
              <a:t>V</a:t>
            </a:r>
            <a:r>
              <a:rPr lang="en-US" sz="2400" b="1" i="1" u="sng" dirty="0" smtClean="0">
                <a:sym typeface="Wingdings" pitchFamily="2" charset="2"/>
              </a:rPr>
              <a:t>ertex(0,0)</a:t>
            </a:r>
          </a:p>
          <a:p>
            <a:pPr lvl="8"/>
            <a:r>
              <a:rPr lang="en-US" sz="2400" b="1" i="1" u="sng" dirty="0" err="1" smtClean="0">
                <a:sym typeface="Wingdings" pitchFamily="2" charset="2"/>
              </a:rPr>
              <a:t>Directrixx</a:t>
            </a:r>
            <a:r>
              <a:rPr lang="en-US" sz="2400" b="1" i="1" u="sng" dirty="0" smtClean="0">
                <a:sym typeface="Wingdings" pitchFamily="2" charset="2"/>
              </a:rPr>
              <a:t>=-</a:t>
            </a:r>
            <a:r>
              <a:rPr lang="en-US" sz="2400" b="1" i="1" u="sng" dirty="0" err="1" smtClean="0">
                <a:sym typeface="Wingdings" pitchFamily="2" charset="2"/>
              </a:rPr>
              <a:t>ax</a:t>
            </a:r>
            <a:r>
              <a:rPr lang="en-US" sz="2400" b="1" i="1" u="sng" dirty="0" smtClean="0">
                <a:sym typeface="Wingdings" pitchFamily="2" charset="2"/>
              </a:rPr>
              <a:t>=-1/2</a:t>
            </a:r>
            <a:endParaRPr lang="en-US" sz="2400" b="1" i="1" u="sng" dirty="0"/>
          </a:p>
        </p:txBody>
      </p:sp>
    </p:spTree>
    <p:extLst>
      <p:ext uri="{BB962C8B-B14F-4D97-AF65-F5344CB8AC3E}">
        <p14:creationId xmlns:p14="http://schemas.microsoft.com/office/powerpoint/2010/main" val="854107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2"/>
          </a:lnRef>
          <a:fillRef idx="2">
            <a:schemeClr val="accent2"/>
          </a:fillRef>
          <a:effectRef idx="1">
            <a:schemeClr val="accent2"/>
          </a:effectRef>
          <a:fontRef idx="minor">
            <a:schemeClr val="dk1"/>
          </a:fontRef>
        </p:style>
        <p:txBody>
          <a:bodyPr/>
          <a:lstStyle/>
          <a:p>
            <a:r>
              <a:rPr lang="en-US" b="1" i="1" u="sng"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	PRACTICE QUESTION:-</a:t>
            </a:r>
            <a:endParaRPr lang="en-US" b="1" i="1" u="sng" dirty="0"/>
          </a:p>
        </p:txBody>
      </p:sp>
      <p:sp>
        <p:nvSpPr>
          <p:cNvPr id="3" name="Content Placeholder 2"/>
          <p:cNvSpPr>
            <a:spLocks noGrp="1"/>
          </p:cNvSpPr>
          <p:nvPr>
            <p:ph idx="1"/>
          </p:nvPr>
        </p:nvSpPr>
        <p:spPr/>
        <p:style>
          <a:lnRef idx="1">
            <a:schemeClr val="accent2"/>
          </a:lnRef>
          <a:fillRef idx="2">
            <a:schemeClr val="accent2"/>
          </a:fillRef>
          <a:effectRef idx="1">
            <a:schemeClr val="accent2"/>
          </a:effectRef>
          <a:fontRef idx="minor">
            <a:schemeClr val="dk1"/>
          </a:fontRef>
        </p:style>
        <p:txBody>
          <a:bodyPr/>
          <a:lstStyle/>
          <a:p>
            <a:r>
              <a:rPr lang="en-US" b="1" i="1" u="sng"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 CENA" pitchFamily="2" charset="0"/>
              </a:rPr>
              <a:t>QUESTION NO 01:-</a:t>
            </a:r>
          </a:p>
          <a:p>
            <a:pPr lvl="1"/>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 CENA" pitchFamily="2" charset="0"/>
              </a:rPr>
              <a:t>FIND THE VERTEX,FOCUS,LENGTH MAJOR AXIX AND MINOR AXIS,ECCENTRICITY,LACTUS RECTUM OF THE FOLLOWING EQUATION:-</a:t>
            </a:r>
          </a:p>
          <a:p>
            <a:pPr marL="868680" lvl="1" indent="-457200">
              <a:buFont typeface="+mj-lt"/>
              <a:buAutoNum type="arabicPeriod"/>
            </a:pP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 CENA" pitchFamily="2" charset="0"/>
              </a:rPr>
              <a:t>	y^2=8ax</a:t>
            </a:r>
          </a:p>
          <a:p>
            <a:pPr marL="868680" lvl="1" indent="-457200">
              <a:buFont typeface="+mj-lt"/>
              <a:buAutoNum type="arabicPeriod"/>
            </a:pP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 CENA" pitchFamily="2" charset="0"/>
              </a:rPr>
              <a:t>X^2=32ax</a:t>
            </a:r>
          </a:p>
          <a:p>
            <a:pPr marL="868680" lvl="1" indent="-457200">
              <a:buFont typeface="+mj-lt"/>
              <a:buAutoNum type="arabicPeriod"/>
            </a:pP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 CENA" pitchFamily="2" charset="0"/>
              </a:rPr>
              <a:t>Y^2-36ax=0</a:t>
            </a:r>
          </a:p>
          <a:p>
            <a:pPr marL="868680" lvl="1" indent="-457200">
              <a:buFont typeface="+mj-lt"/>
              <a:buAutoNum type="arabicPeriod"/>
            </a:pP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 CENA" pitchFamily="2" charset="0"/>
              </a:rPr>
              <a:t>-49ax=-x^2</a:t>
            </a:r>
          </a:p>
        </p:txBody>
      </p:sp>
    </p:spTree>
    <p:extLst>
      <p:ext uri="{BB962C8B-B14F-4D97-AF65-F5344CB8AC3E}">
        <p14:creationId xmlns:p14="http://schemas.microsoft.com/office/powerpoint/2010/main" val="2148932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8458200" cy="6858000"/>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b="1"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		  </a:t>
            </a:r>
            <a:r>
              <a:rPr lang="en-US" sz="96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CIRCLE</a:t>
            </a:r>
            <a:r>
              <a:rPr lang="en-US" b="1"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
            </a:r>
            <a:br>
              <a:rPr lang="en-US" b="1"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br>
            <a:r>
              <a:rPr lang="en-US" b="1"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
            </a:r>
            <a:br>
              <a:rPr lang="en-US" b="1"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br>
            <a:r>
              <a:rPr lang="en-US" b="1"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
            </a:r>
            <a:br>
              <a:rPr lang="en-US" b="1"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br>
            <a:endParaRPr lang="en-US" b="1"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extLst>
      <p:ext uri="{BB962C8B-B14F-4D97-AF65-F5344CB8AC3E}">
        <p14:creationId xmlns:p14="http://schemas.microsoft.com/office/powerpoint/2010/main" val="27158384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Adjacency</Template>
  <TotalTime>1610</TotalTime>
  <Words>964</Words>
  <Application>Microsoft Office PowerPoint</Application>
  <PresentationFormat>On-screen Show (4:3)</PresentationFormat>
  <Paragraphs>164</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Adjacency</vt:lpstr>
      <vt:lpstr>INTRODUCTION TO CONIC AND ITS PARTS</vt:lpstr>
      <vt:lpstr> INTRODUCTION TO CONIC     AND ITS PARTS</vt:lpstr>
      <vt:lpstr>          PARABOLA</vt:lpstr>
      <vt:lpstr>     PARABOLA:-</vt:lpstr>
      <vt:lpstr>  ECCENTRICITY:-</vt:lpstr>
      <vt:lpstr> STANDARD PARABOLA:-</vt:lpstr>
      <vt:lpstr>  QUESTION:-</vt:lpstr>
      <vt:lpstr> PRACTICE QUESTION:-</vt:lpstr>
      <vt:lpstr>    CIRCLE   </vt:lpstr>
      <vt:lpstr>CIRCLE:         </vt:lpstr>
      <vt:lpstr>POINTS:-</vt:lpstr>
      <vt:lpstr>QUESTION:-</vt:lpstr>
      <vt:lpstr>          ellipse</vt:lpstr>
      <vt:lpstr>                      ELLIPSE</vt:lpstr>
      <vt:lpstr>        PARTS OF ELLIPSE</vt:lpstr>
      <vt:lpstr>PowerPoint Presentation</vt:lpstr>
      <vt:lpstr>PowerPoint Presentation</vt:lpstr>
      <vt:lpstr> EQUATION OF AN ELLIPSE              (NOT AT ORIGIN)</vt:lpstr>
      <vt:lpstr>          ELLIPSE WHOSE CENTRE AT ORIGIN:</vt:lpstr>
      <vt:lpstr>   ELLIPSE WHOSE CENTRE NOT AT ORIGIN;</vt:lpstr>
      <vt:lpstr>     EXAMPLE QUESTION:-</vt:lpstr>
      <vt:lpstr>    EXAMPLE QUESTION:-</vt:lpstr>
      <vt:lpstr>PRACTICE QUESTIONS:-</vt:lpstr>
      <vt:lpstr> Hyperbola</vt:lpstr>
      <vt:lpstr>PowerPoint Presentation</vt:lpstr>
      <vt:lpstr>HORIZONTAL HYPERBOLA  VERTICAL HYPERBOLA</vt:lpstr>
      <vt:lpstr>PowerPoint Presentation</vt:lpstr>
      <vt:lpstr>PowerPoint Presentation</vt:lpstr>
      <vt:lpstr>PowerPoint Presentation</vt:lpstr>
      <vt:lpstr>PowerPoint Presentation</vt:lpstr>
      <vt:lpstr>PowerPoint Presentation</vt:lpstr>
      <vt:lpstr>PowerPoint Presentation</vt:lpstr>
      <vt:lpstr> CONCLUSION</vt:lpstr>
      <vt:lpstr>THANKS FOR YOUR TIME </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CONIC AND ITS PARTS</dc:title>
  <dc:creator>ABDUL MOIZ</dc:creator>
  <cp:lastModifiedBy>ABDUL MOIZ</cp:lastModifiedBy>
  <cp:revision>43</cp:revision>
  <dcterms:created xsi:type="dcterms:W3CDTF">2023-10-01T09:26:43Z</dcterms:created>
  <dcterms:modified xsi:type="dcterms:W3CDTF">2023-10-26T03:58:36Z</dcterms:modified>
</cp:coreProperties>
</file>